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44" r:id="rId3"/>
    <p:sldId id="383" r:id="rId4"/>
    <p:sldId id="385" r:id="rId5"/>
    <p:sldId id="386" r:id="rId6"/>
    <p:sldId id="387" r:id="rId7"/>
    <p:sldId id="258" r:id="rId8"/>
    <p:sldId id="268" r:id="rId9"/>
    <p:sldId id="271" r:id="rId10"/>
    <p:sldId id="398" r:id="rId11"/>
    <p:sldId id="388" r:id="rId12"/>
    <p:sldId id="394" r:id="rId13"/>
    <p:sldId id="396" r:id="rId14"/>
    <p:sldId id="397" r:id="rId15"/>
    <p:sldId id="399" r:id="rId16"/>
    <p:sldId id="328" r:id="rId17"/>
    <p:sldId id="389" r:id="rId18"/>
    <p:sldId id="345" r:id="rId19"/>
    <p:sldId id="361" r:id="rId20"/>
    <p:sldId id="391" r:id="rId21"/>
  </p:sldIdLst>
  <p:sldSz cx="9144000" cy="6858000" type="screen4x3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71E"/>
    <a:srgbClr val="D784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1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EURUS AGRI 2013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63350-BC84-4C73-9D38-F4F63547CA8B}" type="datetimeFigureOut">
              <a:rPr lang="sk-SK" smtClean="0"/>
              <a:pPr/>
              <a:t>23.6.2013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6B817-0CE9-433D-A9D9-16772FBF249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0219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EURUS AGRI 2013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039D2-F791-4666-AE9B-A0CAB9A61AFA}" type="datetimeFigureOut">
              <a:rPr lang="sk-SK" smtClean="0"/>
              <a:pPr/>
              <a:t>23.6.2013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4870-C7F1-4E73-B56A-ED8EC7F3C12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9377766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hlavičky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k-SK" smtClean="0"/>
              <a:t>EURUS AGRI 2013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54870-C7F1-4E73-B56A-ED8EC7F3C12B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hlavičky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sk-SK" smtClean="0"/>
              <a:t>EURUS AGRI 2013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54870-C7F1-4E73-B56A-ED8EC7F3C12B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54870-C7F1-4E73-B56A-ED8EC7F3C12B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sk-SK" smtClean="0"/>
              <a:t>EURUS AGRI 2013</a:t>
            </a:r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754-8440-4A02-8552-94F654807855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904D-7676-4B3C-803F-90713AED5E75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5ED4-C847-45B3-862E-EEAEFA58309B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59EB-03FE-4823-9CAD-7216F7A788B2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2601-99BC-4F22-88B7-C291D07D1601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8E24-8A0D-4EFF-9755-2D44E05896E0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AB0E-9603-4EF9-BFE8-88BD509C6A49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D7BC-DC07-4CA4-AD33-7B86C866FC1C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DC78-73F5-4764-9629-8167567D2D23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F8B7-FC5C-4974-BAB2-5663C9633A0D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0562-0B78-4839-B541-52D64FF01AAD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4E88D-C86E-4085-B03A-C0412FE0E8FF}" type="datetime1">
              <a:rPr lang="sk-SK" smtClean="0"/>
              <a:pPr/>
              <a:t>23.6.2013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en/defaul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k/imgres?imgurl=http://www.vceli-produkty.eu/files/images/bee_9.jpg&amp;imgrefurl=http://www.vceli-produkty.eu/o-nasich-produktech/o-vcelim-medu&amp;h=325&amp;w=480&amp;sz=23&amp;hl=sk&amp;start=16&amp;tbnid=S5jgIgiyqhgIEM:&amp;tbnh=87&amp;tbnw=129&amp;prev=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eef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orse_mea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2146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Food Safety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and </a:t>
            </a:r>
            <a:r>
              <a:rPr lang="sk-SK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Adulteration</a:t>
            </a:r>
            <a:endParaRPr lang="sk-SK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BlokTextu 1"/>
          <p:cNvSpPr txBox="1">
            <a:spLocks noChangeArrowheads="1"/>
          </p:cNvSpPr>
          <p:nvPr/>
        </p:nvSpPr>
        <p:spPr bwMode="auto">
          <a:xfrm>
            <a:off x="1547813" y="4797425"/>
            <a:ext cx="6723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</a:t>
            </a: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Prof. Martina </a:t>
            </a:r>
            <a:r>
              <a:rPr lang="sk-SK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Fikselová,PhD</a:t>
            </a:r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400" b="1" dirty="0">
                <a:solidFill>
                  <a:srgbClr val="C00000"/>
                </a:solidFill>
              </a:rPr>
              <a:t>Department </a:t>
            </a:r>
            <a:r>
              <a:rPr lang="sk-SK" sz="2400" b="1" dirty="0" err="1" smtClean="0">
                <a:solidFill>
                  <a:srgbClr val="C00000"/>
                </a:solidFill>
              </a:rPr>
              <a:t>of</a:t>
            </a:r>
            <a:r>
              <a:rPr lang="sk-SK" sz="2400" b="1" dirty="0" smtClean="0">
                <a:solidFill>
                  <a:srgbClr val="C00000"/>
                </a:solidFill>
              </a:rPr>
              <a:t>  </a:t>
            </a:r>
            <a:r>
              <a:rPr lang="sk-SK" sz="2400" b="1" dirty="0" err="1">
                <a:solidFill>
                  <a:srgbClr val="C00000"/>
                </a:solidFill>
              </a:rPr>
              <a:t>Food</a:t>
            </a:r>
            <a:r>
              <a:rPr lang="sk-SK" sz="2400" b="1" dirty="0">
                <a:solidFill>
                  <a:srgbClr val="C00000"/>
                </a:solidFill>
              </a:rPr>
              <a:t> Hygiene and </a:t>
            </a:r>
            <a:r>
              <a:rPr lang="sk-SK" sz="2400" b="1" dirty="0" err="1" smtClean="0">
                <a:solidFill>
                  <a:srgbClr val="C00000"/>
                </a:solidFill>
              </a:rPr>
              <a:t>Safety</a:t>
            </a:r>
            <a:endParaRPr lang="sk-SK" sz="2400" b="1" dirty="0" smtClean="0">
              <a:solidFill>
                <a:srgbClr val="C00000"/>
              </a:solidFill>
            </a:endParaRPr>
          </a:p>
          <a:p>
            <a:pPr algn="ctr"/>
            <a:r>
              <a:rPr lang="sk-SK" sz="2400" b="1" dirty="0" err="1" smtClean="0">
                <a:solidFill>
                  <a:srgbClr val="C00000"/>
                </a:solidFill>
              </a:rPr>
              <a:t>Faculty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of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Biotechnology</a:t>
            </a:r>
            <a:r>
              <a:rPr lang="sk-SK" sz="2400" b="1" dirty="0" smtClean="0">
                <a:solidFill>
                  <a:srgbClr val="C00000"/>
                </a:solidFill>
              </a:rPr>
              <a:t> and </a:t>
            </a:r>
            <a:r>
              <a:rPr lang="sk-SK" sz="2400" b="1" dirty="0" err="1" smtClean="0">
                <a:solidFill>
                  <a:srgbClr val="C00000"/>
                </a:solidFill>
              </a:rPr>
              <a:t>Food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Sciences</a:t>
            </a:r>
            <a:r>
              <a:rPr lang="sk-SK" sz="2400" b="1" dirty="0" smtClean="0">
                <a:solidFill>
                  <a:srgbClr val="C00000"/>
                </a:solidFill>
              </a:rPr>
              <a:t>, SUA Nitra, Slovakia</a:t>
            </a:r>
            <a:endParaRPr lang="sk-SK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5334000" cy="1069848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err="1" smtClean="0">
                <a:solidFill>
                  <a:srgbClr val="0070C0"/>
                </a:solidFill>
                <a:latin typeface="Comic Sans MS" pitchFamily="66" charset="0"/>
              </a:rPr>
              <a:t>Aspartame</a:t>
            </a:r>
            <a:endParaRPr lang="sk-SK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eshop.zdravmat.sk/2393-2774-large/walmark-cecko-vitamin-c-100-mg-pomar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657600"/>
            <a:ext cx="2857500" cy="2857500"/>
          </a:xfrm>
          <a:prstGeom prst="rect">
            <a:avLst/>
          </a:prstGeom>
          <a:noFill/>
        </p:spPr>
      </p:pic>
      <p:sp>
        <p:nvSpPr>
          <p:cNvPr id="1028" name="AutoShape 4" descr="2013-02-24 12.42.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2013-02-24 12.42.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101" r="-5426"/>
          <a:stretch>
            <a:fillRect/>
          </a:stretch>
        </p:blipFill>
        <p:spPr bwMode="auto">
          <a:xfrm rot="5400000">
            <a:off x="673056" y="3136944"/>
            <a:ext cx="3501888" cy="24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90800"/>
            <a:ext cx="2767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Martin Mellen\Desktop\DCIM\100OLYMP\P719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667000"/>
            <a:ext cx="1708150" cy="1281113"/>
          </a:xfrm>
          <a:prstGeom prst="rect">
            <a:avLst/>
          </a:prstGeom>
          <a:noFill/>
        </p:spPr>
      </p:pic>
      <p:pic>
        <p:nvPicPr>
          <p:cNvPr id="1034" name="Picture 10" descr="C:\Documents and Settings\Martin Mellen\Desktop\DCIM\100OLYMP\P7190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84986" y="933141"/>
            <a:ext cx="1479551" cy="1409675"/>
          </a:xfrm>
          <a:prstGeom prst="rect">
            <a:avLst/>
          </a:prstGeom>
          <a:noFill/>
        </p:spPr>
      </p:pic>
      <p:pic>
        <p:nvPicPr>
          <p:cNvPr id="23554" name="Picture 2" descr="http://nd03.jxs.cz/274/500/706c0a0252_62103724_o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8382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RASFF </a:t>
            </a:r>
            <a:r>
              <a:rPr lang="sk-SK" dirty="0" smtClean="0">
                <a:solidFill>
                  <a:srgbClr val="FF0000"/>
                </a:solidFill>
              </a:rPr>
              <a:t>in </a:t>
            </a:r>
            <a:r>
              <a:rPr lang="sk-SK" dirty="0" err="1" smtClean="0">
                <a:solidFill>
                  <a:srgbClr val="FF0000"/>
                </a:solidFill>
              </a:rPr>
              <a:t>the</a:t>
            </a:r>
            <a:r>
              <a:rPr lang="sk-SK" dirty="0" smtClean="0">
                <a:solidFill>
                  <a:srgbClr val="FF0000"/>
                </a:solidFill>
              </a:rPr>
              <a:t> EU and Slovakia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229600" cy="34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3886200" y="4495800"/>
          <a:ext cx="4495798" cy="2159001"/>
        </p:xfrm>
        <a:graphic>
          <a:graphicData uri="http://schemas.openxmlformats.org/drawingml/2006/table">
            <a:tbl>
              <a:tblPr/>
              <a:tblGrid>
                <a:gridCol w="433330"/>
                <a:gridCol w="541663"/>
                <a:gridCol w="324998"/>
                <a:gridCol w="812494"/>
                <a:gridCol w="1083325"/>
                <a:gridCol w="649994"/>
                <a:gridCol w="649994"/>
              </a:tblGrid>
              <a:tr h="295485"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Dátum hlásenia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Krajina hlásenia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Referenčné číslo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Typ, názov výrobku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Dôvod hlásenia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Krajina pôvodu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Podklady pre oznámenie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</a:tr>
              <a:tr h="392853"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17.12.2012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Slovensko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2012.1736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pomelo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methidathion (0.057 mg/kg - ppm)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Čína cez Nemecko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Úradná kontrola na trhu / výrobok bol skonzumovaný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05"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14.12.2012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Slovensko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2012.1729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maslo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zmenené senzorické vlastnosti ( tmavozelená a ružová farba)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 err="1">
                          <a:ea typeface="Times New Roman"/>
                        </a:rPr>
                        <a:t>Požsko</a:t>
                      </a:r>
                      <a:r>
                        <a:rPr lang="sk-SK" sz="600" dirty="0">
                          <a:ea typeface="Times New Roman"/>
                        </a:rPr>
                        <a:t>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Úradná kontrola na trhu / informácie o distribúcií nie sú k dispozícií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05"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12.12.2012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Slovensko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2012.1717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údené bravčové kosti z karé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benzo(a)pyrén (11.0 - 53.6 ľg/kg - ppb)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Požsko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 dirty="0">
                          <a:ea typeface="Times New Roman"/>
                        </a:rPr>
                        <a:t>Úradná kontrola na trhu / informácie o distribúcií nie sú k dispozícií </a:t>
                      </a:r>
                      <a:endParaRPr lang="sk-SK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C1C1"/>
                    </a:solidFill>
                  </a:tcPr>
                </a:tc>
              </a:tr>
              <a:tr h="392853"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30.11.2012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Slovensko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2012.CLB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sušené hrozienka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ochratoxín A (22.66; 22.59; 12.0 ľg/kg - ppb)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600">
                          <a:ea typeface="Times New Roman"/>
                        </a:rPr>
                        <a:t>Turecko </a:t>
                      </a:r>
                      <a:endParaRPr lang="sk-SK" sz="60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600" dirty="0">
                          <a:ea typeface="Times New Roman"/>
                        </a:rPr>
                        <a:t>kontrola na hraniciach - zadržanie zásielky / </a:t>
                      </a:r>
                      <a:endParaRPr lang="pl-PL" sz="600" dirty="0"/>
                    </a:p>
                  </a:txBody>
                  <a:tcPr marL="3182" marR="3182" marT="3182" marB="31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33400" y="4953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>
                <a:solidFill>
                  <a:srgbClr val="0070C0"/>
                </a:solidFill>
              </a:rPr>
              <a:t>- </a:t>
            </a:r>
            <a:r>
              <a:rPr lang="en-US" b="1" dirty="0" smtClean="0">
                <a:solidFill>
                  <a:srgbClr val="0070C0"/>
                </a:solidFill>
              </a:rPr>
              <a:t>an effective tool to exchange information about measures taken responding to serious risks detected in relation to food or feed.</a:t>
            </a:r>
            <a:endParaRPr lang="sk-SK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002060"/>
                </a:solidFill>
              </a:rPr>
              <a:t>Selected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members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</a:rPr>
              <a:t>of</a:t>
            </a:r>
            <a:r>
              <a:rPr lang="sk-SK" b="1" dirty="0" smtClean="0">
                <a:solidFill>
                  <a:srgbClr val="002060"/>
                </a:solidFill>
              </a:rPr>
              <a:t> </a:t>
            </a:r>
            <a:r>
              <a:rPr lang="sk-SK" b="1" dirty="0" smtClean="0">
                <a:solidFill>
                  <a:srgbClr val="002060"/>
                </a:solidFill>
              </a:rPr>
              <a:t>RASFF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EUROPEAN 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UNION</a:t>
            </a:r>
            <a:endParaRPr lang="sk-SK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u="sng" dirty="0" smtClean="0">
                <a:solidFill>
                  <a:srgbClr val="0070C0"/>
                </a:solidFill>
              </a:rPr>
              <a:t>European Commission </a:t>
            </a:r>
            <a:endParaRPr lang="sk-SK" u="sng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u="sng" dirty="0" smtClean="0">
                <a:solidFill>
                  <a:srgbClr val="0070C0"/>
                </a:solidFill>
              </a:rPr>
              <a:t>European Food Safety Authority (EFSA)</a:t>
            </a:r>
            <a:endParaRPr lang="sk-SK" u="sng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sk-SK" dirty="0" smtClean="0"/>
          </a:p>
          <a:p>
            <a:pPr algn="just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POLAND</a:t>
            </a:r>
          </a:p>
          <a:p>
            <a:pPr algn="just">
              <a:buNone/>
            </a:pPr>
            <a:r>
              <a:rPr lang="sk-SK" dirty="0" smtClean="0">
                <a:solidFill>
                  <a:srgbClr val="0070C0"/>
                </a:solidFill>
              </a:rPr>
              <a:t>-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  <a:r>
              <a:rPr lang="sk-SK" u="sng" dirty="0" err="1" smtClean="0">
                <a:solidFill>
                  <a:srgbClr val="0070C0"/>
                </a:solidFill>
              </a:rPr>
              <a:t>Glówny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  <a:r>
              <a:rPr lang="sk-SK" u="sng" dirty="0" err="1" smtClean="0">
                <a:solidFill>
                  <a:srgbClr val="0070C0"/>
                </a:solidFill>
              </a:rPr>
              <a:t>Inspektorat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  <a:r>
              <a:rPr lang="sk-SK" u="sng" dirty="0" err="1" smtClean="0">
                <a:solidFill>
                  <a:srgbClr val="0070C0"/>
                </a:solidFill>
              </a:rPr>
              <a:t>Sanitarny</a:t>
            </a:r>
            <a:r>
              <a:rPr lang="sk-SK" u="sng" dirty="0" smtClean="0">
                <a:solidFill>
                  <a:srgbClr val="0070C0"/>
                </a:solidFill>
              </a:rPr>
              <a:t> (</a:t>
            </a:r>
            <a:r>
              <a:rPr lang="sk-SK" u="sng" dirty="0" err="1" smtClean="0">
                <a:solidFill>
                  <a:srgbClr val="0070C0"/>
                </a:solidFill>
              </a:rPr>
              <a:t>Chief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  <a:r>
              <a:rPr lang="sk-SK" u="sng" dirty="0" err="1" smtClean="0">
                <a:solidFill>
                  <a:srgbClr val="0070C0"/>
                </a:solidFill>
              </a:rPr>
              <a:t>Sanitary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  <a:r>
              <a:rPr lang="sk-SK" u="sng" dirty="0" err="1" smtClean="0">
                <a:solidFill>
                  <a:srgbClr val="0070C0"/>
                </a:solidFill>
              </a:rPr>
              <a:t>Inspectorate</a:t>
            </a:r>
            <a:r>
              <a:rPr lang="sk-SK" u="sng" dirty="0" smtClean="0">
                <a:solidFill>
                  <a:srgbClr val="0070C0"/>
                </a:solidFill>
              </a:rPr>
              <a:t>)</a:t>
            </a:r>
          </a:p>
          <a:p>
            <a:pPr algn="just">
              <a:buFontTx/>
              <a:buChar char="-"/>
            </a:pPr>
            <a:endParaRPr lang="sk-SK" u="sng" dirty="0" smtClean="0"/>
          </a:p>
          <a:p>
            <a:pPr algn="just">
              <a:buNone/>
            </a:pPr>
            <a:r>
              <a:rPr lang="sk-SK" b="1" dirty="0" smtClean="0">
                <a:solidFill>
                  <a:srgbClr val="FF0000"/>
                </a:solidFill>
              </a:rPr>
              <a:t>CZECH  REPUBLIC</a:t>
            </a:r>
          </a:p>
          <a:p>
            <a:pPr algn="just">
              <a:buNone/>
            </a:pPr>
            <a:r>
              <a:rPr lang="sk-SK" dirty="0" smtClean="0">
                <a:solidFill>
                  <a:srgbClr val="0070C0"/>
                </a:solidFill>
                <a:hlinkClick r:id="rId2" tooltip="Czech Agriculture and Food Inspection Authority"/>
              </a:rPr>
              <a:t>- </a:t>
            </a:r>
            <a:r>
              <a:rPr lang="en-US" u="sng" dirty="0" smtClean="0">
                <a:solidFill>
                  <a:srgbClr val="0070C0"/>
                </a:solidFill>
                <a:hlinkClick r:id="rId2" tooltip="Czech Agriculture and Food Inspection Authority"/>
              </a:rPr>
              <a:t>Czech </a:t>
            </a:r>
            <a:r>
              <a:rPr lang="en-US" u="sng" dirty="0" smtClean="0">
                <a:solidFill>
                  <a:srgbClr val="0070C0"/>
                </a:solidFill>
                <a:hlinkClick r:id="rId2" tooltip="Czech Agriculture and Food Inspection Authority"/>
              </a:rPr>
              <a:t>Agriculture and Food Inspection </a:t>
            </a:r>
            <a:r>
              <a:rPr lang="en-US" u="sng" dirty="0" err="1" smtClean="0">
                <a:solidFill>
                  <a:srgbClr val="0070C0"/>
                </a:solidFill>
                <a:hlinkClick r:id="rId2" tooltip="Czech Agriculture and Food Inspection Authority"/>
              </a:rPr>
              <a:t>Authori</a:t>
            </a:r>
            <a:r>
              <a:rPr lang="sk-SK" u="sng" dirty="0" smtClean="0">
                <a:solidFill>
                  <a:srgbClr val="0070C0"/>
                </a:solidFill>
                <a:hlinkClick r:id="rId2" tooltip="Czech Agriculture and Food Inspection Authority"/>
              </a:rPr>
              <a:t>ty</a:t>
            </a:r>
          </a:p>
          <a:p>
            <a:pPr algn="just">
              <a:buNone/>
            </a:pPr>
            <a:endParaRPr lang="sk-SK" b="1" u="sng" dirty="0" smtClean="0"/>
          </a:p>
          <a:p>
            <a:pPr algn="just">
              <a:buNone/>
            </a:pPr>
            <a:r>
              <a:rPr lang="sk-SK" b="1" dirty="0" smtClean="0">
                <a:solidFill>
                  <a:srgbClr val="FF0000"/>
                </a:solidFill>
              </a:rPr>
              <a:t>HUNGARY</a:t>
            </a:r>
          </a:p>
          <a:p>
            <a:pPr algn="just">
              <a:buNone/>
            </a:pPr>
            <a:r>
              <a:rPr lang="sk-SK" dirty="0" smtClean="0">
                <a:solidFill>
                  <a:srgbClr val="0070C0"/>
                </a:solidFill>
              </a:rPr>
              <a:t>- </a:t>
            </a:r>
            <a:r>
              <a:rPr lang="en-US" u="sng" dirty="0" smtClean="0">
                <a:solidFill>
                  <a:srgbClr val="0070C0"/>
                </a:solidFill>
              </a:rPr>
              <a:t>National </a:t>
            </a:r>
            <a:r>
              <a:rPr lang="en-US" u="sng" dirty="0" smtClean="0">
                <a:solidFill>
                  <a:srgbClr val="0070C0"/>
                </a:solidFill>
              </a:rPr>
              <a:t>Food Chain Safety Office Directorate for Food</a:t>
            </a:r>
            <a:r>
              <a:rPr lang="sk-SK" u="sng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Safety Risk Assessment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b="1" smtClean="0">
                <a:solidFill>
                  <a:srgbClr val="FF0000"/>
                </a:solidFill>
              </a:rPr>
              <a:t>T</a:t>
            </a:r>
            <a:r>
              <a:rPr lang="en-US" sz="6000" b="1" smtClean="0">
                <a:solidFill>
                  <a:srgbClr val="FF0000"/>
                </a:solidFill>
              </a:rPr>
              <a:t>raceability</a:t>
            </a:r>
            <a:endParaRPr lang="sk-SK" b="1" smtClean="0">
              <a:solidFill>
                <a:srgbClr val="FF0000"/>
              </a:solidFill>
            </a:endParaRPr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the ability to trace and follow a food, feed,</a:t>
            </a:r>
            <a:r>
              <a:rPr lang="sk-SK" dirty="0" smtClean="0"/>
              <a:t> </a:t>
            </a:r>
            <a:r>
              <a:rPr lang="en-US" dirty="0" smtClean="0"/>
              <a:t>food-producing animal or substance intended to be, or expected</a:t>
            </a:r>
            <a:r>
              <a:rPr lang="sk-SK" dirty="0" smtClean="0"/>
              <a:t> </a:t>
            </a:r>
            <a:r>
              <a:rPr lang="en-US" dirty="0" smtClean="0"/>
              <a:t>to be incorporated into a food or feed,</a:t>
            </a:r>
            <a:r>
              <a:rPr lang="sk-SK" dirty="0" smtClean="0"/>
              <a:t> </a:t>
            </a:r>
            <a:r>
              <a:rPr lang="en-US" dirty="0" smtClean="0"/>
              <a:t>through all stages of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, </a:t>
            </a:r>
            <a:r>
              <a:rPr lang="sk-SK" dirty="0" err="1" smtClean="0"/>
              <a:t>processing</a:t>
            </a:r>
            <a:r>
              <a:rPr lang="sk-SK" dirty="0" smtClean="0"/>
              <a:t> and </a:t>
            </a:r>
            <a:r>
              <a:rPr lang="sk-SK" dirty="0" err="1" smtClean="0"/>
              <a:t>distribution</a:t>
            </a:r>
            <a:r>
              <a:rPr lang="sk-SK" dirty="0" smtClean="0"/>
              <a:t>,</a:t>
            </a:r>
          </a:p>
          <a:p>
            <a:pPr algn="just"/>
            <a:r>
              <a:rPr lang="sk-SK" dirty="0" err="1" smtClean="0"/>
              <a:t>can</a:t>
            </a:r>
            <a:r>
              <a:rPr lang="en-US" dirty="0" smtClean="0"/>
              <a:t> relate to</a:t>
            </a:r>
            <a:r>
              <a:rPr lang="sk-SK" dirty="0" smtClean="0"/>
              <a:t> </a:t>
            </a:r>
            <a:r>
              <a:rPr lang="en-US" dirty="0" smtClean="0"/>
              <a:t>the origin of materials and parts</a:t>
            </a:r>
            <a:r>
              <a:rPr lang="sk-SK" dirty="0" smtClean="0"/>
              <a:t>, </a:t>
            </a:r>
            <a:r>
              <a:rPr lang="en-US" dirty="0" smtClean="0"/>
              <a:t>the processing history</a:t>
            </a:r>
            <a:r>
              <a:rPr lang="sk-SK" dirty="0" smtClean="0"/>
              <a:t>, </a:t>
            </a:r>
            <a:r>
              <a:rPr lang="en-US" dirty="0" smtClean="0"/>
              <a:t>the distribution and location of the </a:t>
            </a:r>
            <a:r>
              <a:rPr lang="sk-SK" dirty="0" smtClean="0"/>
              <a:t>p</a:t>
            </a:r>
            <a:r>
              <a:rPr lang="en-US" dirty="0" err="1" smtClean="0"/>
              <a:t>roduct</a:t>
            </a:r>
            <a:r>
              <a:rPr lang="en-US" dirty="0" smtClean="0"/>
              <a:t> after delivery</a:t>
            </a:r>
            <a:r>
              <a:rPr lang="sk-SK" dirty="0" smtClean="0"/>
              <a:t>,</a:t>
            </a:r>
          </a:p>
          <a:p>
            <a:pPr algn="just"/>
            <a:r>
              <a:rPr lang="sk-SK" dirty="0" smtClean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 standard EAN/GTIN product code has 13 digits. For smaller sized products there is a short version of the EAN/GTIN code the EAN 8</a:t>
            </a:r>
            <a:endParaRPr lang="sk-SK" dirty="0" smtClean="0">
              <a:latin typeface="Comic Sans MS" pitchFamily="66" charset="0"/>
            </a:endParaRPr>
          </a:p>
          <a:p>
            <a:pPr algn="just"/>
            <a:endParaRPr lang="sk-SK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638800"/>
            <a:ext cx="1028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sk-SK" sz="2400" b="1" dirty="0" smtClean="0">
                <a:latin typeface="Times New Roman" pitchFamily="18" charset="0"/>
              </a:rPr>
              <a:t>   </a:t>
            </a:r>
            <a:r>
              <a:rPr lang="sk-SK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n </a:t>
            </a:r>
            <a:r>
              <a:rPr lang="en-US" b="1" dirty="0" err="1" smtClean="0">
                <a:solidFill>
                  <a:srgbClr val="002060"/>
                </a:solidFill>
                <a:latin typeface="Comic Sans MS" pitchFamily="66" charset="0"/>
              </a:rPr>
              <a:t>practi</a:t>
            </a:r>
            <a:r>
              <a:rPr lang="sk-SK" b="1" dirty="0" smtClean="0">
                <a:solidFill>
                  <a:srgbClr val="002060"/>
                </a:solidFill>
                <a:latin typeface="Comic Sans MS" pitchFamily="66" charset="0"/>
              </a:rPr>
              <a:t>c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sk-SK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 how it works</a:t>
            </a:r>
            <a:r>
              <a:rPr lang="sk-SK" b="1" dirty="0" smtClean="0">
                <a:solidFill>
                  <a:srgbClr val="002060"/>
                </a:solidFill>
                <a:latin typeface="Comic Sans MS" pitchFamily="66" charset="0"/>
              </a:rPr>
              <a:t>....</a:t>
            </a:r>
          </a:p>
          <a:p>
            <a:pPr algn="just" eaLnBrk="1" hangingPunct="1">
              <a:buFontTx/>
              <a:buNone/>
            </a:pPr>
            <a:endParaRPr lang="sk-SK" sz="2400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sk-SK" sz="2400" b="1" dirty="0" smtClean="0">
              <a:latin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Adulterated food </a:t>
            </a:r>
            <a:r>
              <a:rPr lang="sk-SK" b="1" dirty="0" smtClean="0">
                <a:solidFill>
                  <a:srgbClr val="0070C0"/>
                </a:solidFill>
              </a:rPr>
              <a:t>by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the Food Code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is </a:t>
            </a:r>
            <a:r>
              <a:rPr lang="en-GB" dirty="0"/>
              <a:t>food, whose appearance, taste, composition, or other attributes </a:t>
            </a:r>
            <a:r>
              <a:rPr lang="sk-SK" dirty="0" smtClean="0"/>
              <a:t>has </a:t>
            </a:r>
            <a:r>
              <a:rPr lang="sk-SK" dirty="0" err="1" smtClean="0"/>
              <a:t>been</a:t>
            </a:r>
            <a:r>
              <a:rPr lang="en-GB" dirty="0" smtClean="0"/>
              <a:t> </a:t>
            </a:r>
            <a:r>
              <a:rPr lang="en-GB" dirty="0"/>
              <a:t>changed and its quality decreased, but is offered to the consumer as the usual food under common name or by other false name.</a:t>
            </a:r>
            <a:endParaRPr lang="sk-SK" dirty="0"/>
          </a:p>
          <a:p>
            <a:pPr algn="just"/>
            <a:r>
              <a:rPr lang="sk-SK" dirty="0" smtClean="0"/>
              <a:t>a</a:t>
            </a:r>
            <a:r>
              <a:rPr lang="en-GB" dirty="0" err="1" smtClean="0"/>
              <a:t>nother</a:t>
            </a:r>
            <a:r>
              <a:rPr lang="en-GB" dirty="0" smtClean="0"/>
              <a:t> definition</a:t>
            </a:r>
            <a:r>
              <a:rPr lang="sk-SK" dirty="0" smtClean="0"/>
              <a:t> </a:t>
            </a:r>
            <a:r>
              <a:rPr lang="sk-SK" dirty="0" err="1" smtClean="0"/>
              <a:t>often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</a:t>
            </a:r>
            <a:r>
              <a:rPr lang="en-GB" dirty="0" smtClean="0"/>
              <a:t>„deliberately </a:t>
            </a:r>
            <a:r>
              <a:rPr lang="en-GB" dirty="0"/>
              <a:t>placing on the market for financial gain foods that are falsely described or otherwise intended to deceive the consumer“.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3452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Food adulteration</a:t>
            </a:r>
            <a:endParaRPr lang="sk-SK" b="1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In </a:t>
            </a:r>
            <a:r>
              <a:rPr lang="sk-SK" b="1" dirty="0" err="1" smtClean="0"/>
              <a:t>recent</a:t>
            </a:r>
            <a:r>
              <a:rPr lang="sk-SK" b="1" dirty="0" smtClean="0"/>
              <a:t> </a:t>
            </a:r>
            <a:r>
              <a:rPr lang="sk-SK" b="1" dirty="0" err="1" smtClean="0"/>
              <a:t>years</a:t>
            </a:r>
            <a:r>
              <a:rPr lang="sk-SK" b="1" dirty="0" smtClean="0"/>
              <a:t>, </a:t>
            </a:r>
            <a:r>
              <a:rPr lang="sk-SK" b="1" dirty="0" err="1" smtClean="0"/>
              <a:t>there</a:t>
            </a:r>
            <a:r>
              <a:rPr lang="sk-SK" b="1" dirty="0" smtClean="0"/>
              <a:t> has </a:t>
            </a:r>
            <a:r>
              <a:rPr lang="sk-SK" b="1" dirty="0" err="1" smtClean="0"/>
              <a:t>been</a:t>
            </a:r>
            <a:r>
              <a:rPr lang="sk-SK" b="1" dirty="0" smtClean="0"/>
              <a:t> a </a:t>
            </a:r>
            <a:r>
              <a:rPr lang="sk-SK" b="1" dirty="0" err="1" smtClean="0"/>
              <a:t>growing</a:t>
            </a:r>
            <a:r>
              <a:rPr lang="sk-SK" b="1" dirty="0" smtClean="0"/>
              <a:t> </a:t>
            </a:r>
            <a:r>
              <a:rPr lang="sk-SK" b="1" dirty="0" err="1" smtClean="0"/>
              <a:t>interest</a:t>
            </a:r>
            <a:r>
              <a:rPr lang="sk-SK" b="1" dirty="0" smtClean="0"/>
              <a:t> </a:t>
            </a:r>
            <a:r>
              <a:rPr lang="sk-SK" b="1" dirty="0" err="1" smtClean="0"/>
              <a:t>among</a:t>
            </a:r>
            <a:r>
              <a:rPr lang="sk-SK" b="1" dirty="0" smtClean="0"/>
              <a:t> </a:t>
            </a:r>
            <a:r>
              <a:rPr lang="sk-SK" b="1" dirty="0" err="1" smtClean="0"/>
              <a:t>consumers</a:t>
            </a:r>
            <a:r>
              <a:rPr lang="sk-SK" b="1" dirty="0" smtClean="0"/>
              <a:t> in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safety</a:t>
            </a:r>
            <a:r>
              <a:rPr lang="sk-SK" b="1" dirty="0" smtClean="0">
                <a:solidFill>
                  <a:srgbClr val="FF0000"/>
                </a:solidFill>
              </a:rPr>
              <a:t> and </a:t>
            </a:r>
            <a:r>
              <a:rPr lang="sk-SK" b="1" dirty="0" err="1" smtClean="0">
                <a:solidFill>
                  <a:srgbClr val="FF0000"/>
                </a:solidFill>
              </a:rPr>
              <a:t>traceability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food</a:t>
            </a:r>
            <a:r>
              <a:rPr lang="sk-SK" b="1" dirty="0" smtClean="0"/>
              <a:t> </a:t>
            </a:r>
            <a:r>
              <a:rPr lang="sk-SK" b="1" dirty="0" err="1" smtClean="0"/>
              <a:t>products</a:t>
            </a:r>
            <a:r>
              <a:rPr lang="sk-SK" b="1" dirty="0" smtClean="0"/>
              <a:t>. </a:t>
            </a:r>
            <a:endParaRPr lang="en-US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dirty="0" smtClean="0"/>
              <a:t>In </a:t>
            </a:r>
            <a:r>
              <a:rPr lang="sk-SK" b="1" dirty="0" err="1" smtClean="0"/>
              <a:t>particular</a:t>
            </a:r>
            <a:r>
              <a:rPr lang="sk-SK" b="1" dirty="0" smtClean="0"/>
              <a:t> </a:t>
            </a:r>
            <a:r>
              <a:rPr lang="sk-SK" b="1" dirty="0" err="1" smtClean="0"/>
              <a:t>there</a:t>
            </a:r>
            <a:r>
              <a:rPr lang="sk-SK" b="1" dirty="0" smtClean="0"/>
              <a:t> </a:t>
            </a:r>
            <a:r>
              <a:rPr lang="sk-SK" b="1" dirty="0" err="1" smtClean="0"/>
              <a:t>is</a:t>
            </a:r>
            <a:r>
              <a:rPr lang="sk-SK" b="1" dirty="0" smtClean="0"/>
              <a:t> </a:t>
            </a:r>
            <a:r>
              <a:rPr lang="sk-SK" b="1" dirty="0" err="1" smtClean="0"/>
              <a:t>an</a:t>
            </a:r>
            <a:r>
              <a:rPr lang="sk-SK" b="1" dirty="0" smtClean="0"/>
              <a:t> </a:t>
            </a:r>
            <a:r>
              <a:rPr lang="sk-SK" b="1" dirty="0" err="1" smtClean="0"/>
              <a:t>increasing</a:t>
            </a:r>
            <a:r>
              <a:rPr lang="sk-SK" b="1" dirty="0" smtClean="0"/>
              <a:t> </a:t>
            </a:r>
            <a:r>
              <a:rPr lang="sk-SK" b="1" dirty="0" err="1" smtClean="0"/>
              <a:t>focus</a:t>
            </a:r>
            <a:r>
              <a:rPr lang="sk-SK" b="1" dirty="0" smtClean="0"/>
              <a:t> on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geographical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origin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raw</a:t>
            </a:r>
            <a:r>
              <a:rPr lang="sk-SK" b="1" dirty="0" smtClean="0"/>
              <a:t> </a:t>
            </a:r>
            <a:r>
              <a:rPr lang="sk-SK" b="1" dirty="0" err="1" smtClean="0"/>
              <a:t>materials</a:t>
            </a:r>
            <a:r>
              <a:rPr lang="sk-SK" b="1" dirty="0" smtClean="0"/>
              <a:t> and </a:t>
            </a:r>
            <a:r>
              <a:rPr lang="sk-SK" b="1" dirty="0" err="1" smtClean="0"/>
              <a:t>finished</a:t>
            </a:r>
            <a:r>
              <a:rPr lang="sk-SK" b="1" dirty="0" smtClean="0"/>
              <a:t> </a:t>
            </a:r>
            <a:r>
              <a:rPr lang="sk-SK" b="1" dirty="0" err="1" smtClean="0"/>
              <a:t>products</a:t>
            </a:r>
            <a:r>
              <a:rPr lang="sk-SK" b="1" dirty="0" smtClean="0"/>
              <a:t>, </a:t>
            </a:r>
            <a:r>
              <a:rPr lang="sk-SK" b="1" dirty="0" err="1" smtClean="0"/>
              <a:t>for</a:t>
            </a:r>
            <a:r>
              <a:rPr lang="sk-SK" b="1" dirty="0" smtClean="0"/>
              <a:t> </a:t>
            </a:r>
            <a:r>
              <a:rPr lang="sk-SK" b="1" dirty="0" err="1" smtClean="0"/>
              <a:t>several</a:t>
            </a:r>
            <a:r>
              <a:rPr lang="sk-SK" b="1" dirty="0" smtClean="0"/>
              <a:t> </a:t>
            </a:r>
            <a:r>
              <a:rPr lang="sk-SK" b="1" dirty="0" err="1" smtClean="0"/>
              <a:t>reasons</a:t>
            </a:r>
            <a:r>
              <a:rPr lang="sk-SK" b="1" dirty="0" smtClean="0"/>
              <a:t> </a:t>
            </a:r>
            <a:r>
              <a:rPr lang="sk-SK" b="1" dirty="0" err="1" smtClean="0"/>
              <a:t>including</a:t>
            </a:r>
            <a:r>
              <a:rPr lang="sk-SK" b="1" dirty="0" smtClean="0"/>
              <a:t> </a:t>
            </a:r>
            <a:r>
              <a:rPr lang="sk-SK" b="1" dirty="0" err="1" smtClean="0"/>
              <a:t>specific</a:t>
            </a:r>
            <a:r>
              <a:rPr lang="sk-SK" b="1" dirty="0" smtClean="0"/>
              <a:t> </a:t>
            </a:r>
            <a:r>
              <a:rPr lang="sk-SK" b="1" dirty="0" err="1" smtClean="0"/>
              <a:t>sensory</a:t>
            </a:r>
            <a:r>
              <a:rPr lang="sk-SK" b="1" dirty="0" smtClean="0"/>
              <a:t> </a:t>
            </a:r>
            <a:r>
              <a:rPr lang="sk-SK" b="1" dirty="0" err="1" smtClean="0"/>
              <a:t>properties</a:t>
            </a:r>
            <a:r>
              <a:rPr lang="sk-SK" b="1" dirty="0" smtClean="0"/>
              <a:t>, </a:t>
            </a:r>
            <a:r>
              <a:rPr lang="sk-SK" b="1" dirty="0" err="1" smtClean="0"/>
              <a:t>perceived</a:t>
            </a:r>
            <a:r>
              <a:rPr lang="sk-SK" b="1" dirty="0" smtClean="0"/>
              <a:t> </a:t>
            </a:r>
            <a:r>
              <a:rPr lang="sk-SK" b="1" dirty="0" err="1" smtClean="0"/>
              <a:t>health</a:t>
            </a:r>
            <a:r>
              <a:rPr lang="sk-SK" b="1" dirty="0" smtClean="0"/>
              <a:t> </a:t>
            </a:r>
            <a:r>
              <a:rPr lang="sk-SK" b="1" dirty="0" err="1" smtClean="0"/>
              <a:t>values</a:t>
            </a:r>
            <a:r>
              <a:rPr lang="sk-SK" b="1" dirty="0" smtClean="0"/>
              <a:t>, </a:t>
            </a:r>
            <a:r>
              <a:rPr lang="sk-SK" b="1" dirty="0" err="1" smtClean="0"/>
              <a:t>confidence</a:t>
            </a:r>
            <a:r>
              <a:rPr lang="sk-SK" b="1" dirty="0" smtClean="0"/>
              <a:t> in </a:t>
            </a:r>
            <a:r>
              <a:rPr lang="sk-SK" b="1" dirty="0" err="1" smtClean="0"/>
              <a:t>locally-produced</a:t>
            </a:r>
            <a:r>
              <a:rPr lang="sk-SK" b="1" dirty="0" smtClean="0"/>
              <a:t> </a:t>
            </a:r>
            <a:r>
              <a:rPr lang="sk-SK" b="1" dirty="0" err="1" smtClean="0"/>
              <a:t>products</a:t>
            </a:r>
            <a:r>
              <a:rPr lang="sk-SK" b="1" dirty="0" smtClean="0"/>
              <a:t>...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0" y="609598"/>
          <a:ext cx="9144000" cy="6535087"/>
        </p:xfrm>
        <a:graphic>
          <a:graphicData uri="http://schemas.openxmlformats.org/drawingml/2006/table">
            <a:tbl>
              <a:tblPr/>
              <a:tblGrid>
                <a:gridCol w="3048000"/>
                <a:gridCol w="3151632"/>
                <a:gridCol w="2944368"/>
              </a:tblGrid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product</a:t>
                      </a:r>
                      <a:endParaRPr lang="sk-SK" sz="18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b="1">
                          <a:latin typeface="Comic Sans MS" pitchFamily="66" charset="0"/>
                          <a:ea typeface="Calibri"/>
                          <a:cs typeface="Times New Roman"/>
                        </a:rPr>
                        <a:t>adulteration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method</a:t>
                      </a:r>
                      <a:endParaRPr lang="sk-SK" sz="18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Fruit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juice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Dilution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water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Brix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Fruit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juice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Sugar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addition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GC, </a:t>
                      </a:r>
                      <a:r>
                        <a:rPr lang="sk-SK" sz="1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SNIF/NMR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Meat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Cheaper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meat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addition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Methods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molecular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biology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Natural vanilla extract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Synthetic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vanillin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addition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SNIF-NMR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Soya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Genetic modification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DNA  </a:t>
                      </a: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methods</a:t>
                      </a:r>
                      <a:endParaRPr lang="sk-SK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Plant oil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Cheaper oil addition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Chromatography</a:t>
                      </a: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, 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Wine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Water dilution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O IRMS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Wrong origin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IRMS, SNIF/NMR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Honey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Cane and corn syrup addition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C IRMS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473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14736" name="Rectangle 2"/>
          <p:cNvSpPr>
            <a:spLocks noChangeArrowheads="1"/>
          </p:cNvSpPr>
          <p:nvPr/>
        </p:nvSpPr>
        <p:spPr bwMode="auto">
          <a:xfrm>
            <a:off x="761999" y="-94565"/>
            <a:ext cx="838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sk-SK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Selected</a:t>
            </a:r>
            <a:r>
              <a:rPr lang="sk-SK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3600" b="1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detection</a:t>
            </a:r>
            <a:r>
              <a:rPr lang="sk-SK" sz="36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3600" b="1" dirty="0" err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techniques</a:t>
            </a:r>
            <a:endParaRPr lang="sk-SK" sz="3600" b="1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824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2860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33400"/>
            <a:ext cx="6934200" cy="1752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b="1" dirty="0" err="1" smtClean="0">
                <a:solidFill>
                  <a:srgbClr val="0070C0"/>
                </a:solidFill>
              </a:rPr>
              <a:t>Case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of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honey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endParaRPr lang="cs-CZ" sz="2000" b="1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00400"/>
            <a:ext cx="6781800" cy="2819400"/>
          </a:xfrm>
        </p:spPr>
        <p:txBody>
          <a:bodyPr/>
          <a:lstStyle/>
          <a:p>
            <a:pPr eaLnBrk="1" hangingPunct="1"/>
            <a:endParaRPr lang="sk-SK" smtClean="0">
              <a:solidFill>
                <a:srgbClr val="6600FF"/>
              </a:solidFill>
            </a:endParaRPr>
          </a:p>
          <a:p>
            <a:pPr eaLnBrk="1" hangingPunct="1"/>
            <a:endParaRPr lang="sk-SK" smtClean="0"/>
          </a:p>
        </p:txBody>
      </p:sp>
      <p:pic>
        <p:nvPicPr>
          <p:cNvPr id="3077" name="Picture 7" descr="bee_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1676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b="7321"/>
          <a:stretch>
            <a:fillRect/>
          </a:stretch>
        </p:blipFill>
        <p:spPr bwMode="auto">
          <a:xfrm>
            <a:off x="5410200" y="3810000"/>
            <a:ext cx="3482974" cy="26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Honey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b="1" dirty="0" smtClean="0"/>
              <a:t>40 %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European</a:t>
            </a:r>
            <a:r>
              <a:rPr lang="sk-SK" b="1" dirty="0" smtClean="0"/>
              <a:t> </a:t>
            </a:r>
            <a:r>
              <a:rPr lang="sk-SK" b="1" dirty="0" err="1" smtClean="0"/>
              <a:t>honey</a:t>
            </a:r>
            <a:r>
              <a:rPr lang="sk-SK" b="1" dirty="0" smtClean="0"/>
              <a:t> </a:t>
            </a:r>
            <a:r>
              <a:rPr lang="sk-SK" b="1" dirty="0" err="1" smtClean="0"/>
              <a:t>market</a:t>
            </a:r>
            <a:r>
              <a:rPr lang="sk-SK" b="1" dirty="0" smtClean="0"/>
              <a:t> </a:t>
            </a:r>
            <a:r>
              <a:rPr lang="sk-SK" b="1" dirty="0" err="1" smtClean="0"/>
              <a:t>depends</a:t>
            </a:r>
            <a:r>
              <a:rPr lang="sk-SK" b="1" dirty="0" smtClean="0"/>
              <a:t> on </a:t>
            </a:r>
            <a:r>
              <a:rPr lang="sk-SK" b="1" dirty="0" err="1" smtClean="0"/>
              <a:t>imports</a:t>
            </a:r>
            <a:r>
              <a:rPr lang="sk-SK" dirty="0" smtClean="0"/>
              <a:t>; </a:t>
            </a:r>
            <a:r>
              <a:rPr lang="sk-SK" dirty="0" err="1" smtClean="0"/>
              <a:t>whereas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EU’s</a:t>
            </a:r>
            <a:r>
              <a:rPr lang="sk-SK" dirty="0" smtClean="0"/>
              <a:t> </a:t>
            </a:r>
            <a:r>
              <a:rPr lang="sk-SK" dirty="0" err="1" smtClean="0"/>
              <a:t>lack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independence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 </a:t>
            </a:r>
            <a:r>
              <a:rPr lang="sk-SK" dirty="0" err="1" smtClean="0"/>
              <a:t>supply</a:t>
            </a:r>
            <a:r>
              <a:rPr lang="sk-SK" dirty="0" smtClean="0"/>
              <a:t> </a:t>
            </a:r>
            <a:r>
              <a:rPr lang="sk-SK" dirty="0" err="1" smtClean="0"/>
              <a:t>leads</a:t>
            </a:r>
            <a:r>
              <a:rPr lang="sk-SK" dirty="0" smtClean="0"/>
              <a:t> to </a:t>
            </a:r>
            <a:r>
              <a:rPr lang="sk-SK" dirty="0" err="1" smtClean="0"/>
              <a:t>significant</a:t>
            </a:r>
            <a:r>
              <a:rPr lang="sk-SK" dirty="0" smtClean="0"/>
              <a:t> </a:t>
            </a:r>
            <a:r>
              <a:rPr lang="sk-SK" dirty="0" err="1" smtClean="0"/>
              <a:t>volatility</a:t>
            </a:r>
            <a:r>
              <a:rPr lang="sk-SK" dirty="0" smtClean="0"/>
              <a:t> in </a:t>
            </a:r>
            <a:r>
              <a:rPr lang="sk-SK" dirty="0" err="1" smtClean="0"/>
              <a:t>prices</a:t>
            </a:r>
            <a:r>
              <a:rPr lang="sk-SK" dirty="0" smtClean="0"/>
              <a:t>, </a:t>
            </a:r>
            <a:r>
              <a:rPr lang="sk-SK" b="1" dirty="0" err="1" smtClean="0"/>
              <a:t>resulting</a:t>
            </a:r>
            <a:r>
              <a:rPr lang="sk-SK" b="1" dirty="0" smtClean="0"/>
              <a:t> </a:t>
            </a:r>
            <a:r>
              <a:rPr lang="sk-SK" b="1" dirty="0" err="1" smtClean="0"/>
              <a:t>also</a:t>
            </a:r>
            <a:r>
              <a:rPr lang="sk-SK" b="1" dirty="0" smtClean="0"/>
              <a:t> </a:t>
            </a:r>
            <a:r>
              <a:rPr lang="sk-SK" b="1" dirty="0" err="1" smtClean="0"/>
              <a:t>from</a:t>
            </a:r>
            <a:r>
              <a:rPr lang="sk-SK" b="1" dirty="0" smtClean="0"/>
              <a:t> </a:t>
            </a:r>
            <a:r>
              <a:rPr lang="sk-SK" b="1" dirty="0" err="1" smtClean="0"/>
              <a:t>adulteration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global</a:t>
            </a:r>
            <a:r>
              <a:rPr lang="sk-SK" dirty="0" smtClean="0"/>
              <a:t> </a:t>
            </a:r>
            <a:r>
              <a:rPr lang="sk-SK" dirty="0" err="1" smtClean="0"/>
              <a:t>market</a:t>
            </a:r>
            <a:r>
              <a:rPr lang="sk-SK" dirty="0" smtClean="0"/>
              <a:t>,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past</a:t>
            </a:r>
            <a:r>
              <a:rPr lang="sk-SK" dirty="0" smtClean="0"/>
              <a:t> </a:t>
            </a:r>
            <a:r>
              <a:rPr lang="sk-SK" dirty="0" err="1" smtClean="0"/>
              <a:t>opening</a:t>
            </a:r>
            <a:r>
              <a:rPr lang="sk-SK" dirty="0" smtClean="0"/>
              <a:t> </a:t>
            </a:r>
            <a:r>
              <a:rPr lang="sk-SK" dirty="0" err="1" smtClean="0"/>
              <a:t>up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EU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third</a:t>
            </a:r>
            <a:r>
              <a:rPr lang="sk-SK" dirty="0" smtClean="0"/>
              <a:t> </a:t>
            </a:r>
            <a:r>
              <a:rPr lang="sk-SK" dirty="0" err="1" smtClean="0"/>
              <a:t>countries</a:t>
            </a:r>
            <a:endParaRPr lang="sk-SK" dirty="0" smtClean="0"/>
          </a:p>
          <a:p>
            <a:pPr algn="just"/>
            <a:endParaRPr lang="sk-SK" dirty="0" smtClean="0"/>
          </a:p>
          <a:p>
            <a:pPr algn="just"/>
            <a:r>
              <a:rPr lang="sk-SK" b="1" dirty="0" err="1" smtClean="0"/>
              <a:t>Artificial</a:t>
            </a:r>
            <a:r>
              <a:rPr lang="sk-SK" b="1" dirty="0" smtClean="0"/>
              <a:t> </a:t>
            </a:r>
            <a:r>
              <a:rPr lang="sk-SK" b="1" dirty="0" err="1" smtClean="0"/>
              <a:t>honeys</a:t>
            </a:r>
            <a:r>
              <a:rPr lang="sk-SK" b="1" dirty="0" smtClean="0"/>
              <a:t> </a:t>
            </a:r>
            <a:r>
              <a:rPr lang="sk-SK" dirty="0" smtClean="0"/>
              <a:t>are </a:t>
            </a:r>
            <a:r>
              <a:rPr lang="sk-SK" dirty="0" err="1" smtClean="0"/>
              <a:t>products</a:t>
            </a:r>
            <a:r>
              <a:rPr lang="sk-SK" dirty="0" smtClean="0"/>
              <a:t> </a:t>
            </a:r>
            <a:r>
              <a:rPr lang="sk-SK" dirty="0" err="1" smtClean="0"/>
              <a:t>labeled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, </a:t>
            </a:r>
            <a:r>
              <a:rPr lang="sk-SK" dirty="0" err="1" smtClean="0"/>
              <a:t>may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fraudulent</a:t>
            </a:r>
            <a:r>
              <a:rPr lang="sk-SK" dirty="0" smtClean="0"/>
              <a:t> </a:t>
            </a:r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sk-SK" dirty="0" err="1" smtClean="0"/>
              <a:t>were</a:t>
            </a:r>
            <a:r>
              <a:rPr lang="sk-SK" dirty="0" smtClean="0"/>
              <a:t> </a:t>
            </a:r>
            <a:r>
              <a:rPr lang="sk-SK" dirty="0" err="1" smtClean="0"/>
              <a:t>made</a:t>
            </a:r>
            <a:r>
              <a:rPr lang="sk-SK" dirty="0" smtClean="0"/>
              <a:t> to </a:t>
            </a:r>
            <a:r>
              <a:rPr lang="sk-SK" dirty="0" err="1" smtClean="0"/>
              <a:t>simulate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, </a:t>
            </a:r>
            <a:r>
              <a:rPr lang="sk-SK" dirty="0" err="1" smtClean="0"/>
              <a:t>e.g</a:t>
            </a:r>
            <a:r>
              <a:rPr lang="sk-SK" dirty="0" smtClean="0"/>
              <a:t>. </a:t>
            </a:r>
            <a:r>
              <a:rPr lang="sk-SK" dirty="0" err="1" smtClean="0"/>
              <a:t>heating</a:t>
            </a:r>
            <a:r>
              <a:rPr lang="sk-SK" dirty="0" smtClean="0"/>
              <a:t> </a:t>
            </a:r>
            <a:r>
              <a:rPr lang="sk-SK" dirty="0" err="1" smtClean="0"/>
              <a:t>sucrose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lactic</a:t>
            </a:r>
            <a:r>
              <a:rPr lang="sk-SK" dirty="0" smtClean="0"/>
              <a:t> </a:t>
            </a:r>
            <a:r>
              <a:rPr lang="sk-SK" dirty="0" err="1" smtClean="0"/>
              <a:t>acid</a:t>
            </a:r>
            <a:r>
              <a:rPr lang="sk-SK" dirty="0" smtClean="0"/>
              <a:t> to </a:t>
            </a:r>
            <a:r>
              <a:rPr lang="sk-SK" dirty="0" err="1" smtClean="0"/>
              <a:t>hydrolyse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to</a:t>
            </a:r>
            <a:r>
              <a:rPr lang="sk-SK" dirty="0" smtClean="0"/>
              <a:t> a </a:t>
            </a:r>
            <a:r>
              <a:rPr lang="sk-SK" dirty="0" err="1" smtClean="0"/>
              <a:t>mixture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glucose</a:t>
            </a:r>
            <a:r>
              <a:rPr lang="sk-SK" dirty="0" smtClean="0"/>
              <a:t> and </a:t>
            </a:r>
            <a:r>
              <a:rPr lang="sk-SK" dirty="0" err="1" smtClean="0"/>
              <a:t>fructose</a:t>
            </a:r>
            <a:r>
              <a:rPr lang="sk-SK" dirty="0" smtClean="0"/>
              <a:t>,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aqueous</a:t>
            </a:r>
            <a:r>
              <a:rPr lang="sk-SK" dirty="0" smtClean="0"/>
              <a:t> </a:t>
            </a:r>
            <a:r>
              <a:rPr lang="sk-SK" dirty="0" err="1" smtClean="0"/>
              <a:t>extract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corn</a:t>
            </a:r>
            <a:r>
              <a:rPr lang="sk-SK" dirty="0" smtClean="0"/>
              <a:t> </a:t>
            </a:r>
            <a:r>
              <a:rPr lang="sk-SK" dirty="0" err="1" smtClean="0"/>
              <a:t>pollen</a:t>
            </a:r>
            <a:r>
              <a:rPr lang="sk-SK" dirty="0" smtClean="0"/>
              <a:t> </a:t>
            </a:r>
            <a:r>
              <a:rPr lang="sk-SK" dirty="0" err="1" smtClean="0"/>
              <a:t>added</a:t>
            </a:r>
            <a:r>
              <a:rPr lang="sk-SK" dirty="0" smtClean="0"/>
              <a:t> to </a:t>
            </a:r>
            <a:r>
              <a:rPr lang="sk-SK" dirty="0" err="1" smtClean="0"/>
              <a:t>give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flavour</a:t>
            </a:r>
            <a:r>
              <a:rPr lang="sk-SK" dirty="0" smtClean="0"/>
              <a:t> and </a:t>
            </a:r>
            <a:r>
              <a:rPr lang="sk-SK" dirty="0" err="1" smtClean="0"/>
              <a:t>aroma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bee</a:t>
            </a:r>
            <a:r>
              <a:rPr lang="sk-SK" dirty="0" smtClean="0"/>
              <a:t> </a:t>
            </a:r>
            <a:r>
              <a:rPr lang="sk-SK" dirty="0" err="1" smtClean="0"/>
              <a:t>honey</a:t>
            </a:r>
            <a:r>
              <a:rPr lang="sk-SK" dirty="0" smtClean="0"/>
              <a:t>.</a:t>
            </a:r>
          </a:p>
          <a:p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FF00"/>
                </a:solidFill>
                <a:latin typeface="Comic Sans MS" pitchFamily="66" charset="0"/>
              </a:rPr>
              <a:t>Content</a:t>
            </a:r>
            <a:r>
              <a:rPr lang="sk-SK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sk-SK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Food</a:t>
            </a: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safety</a:t>
            </a: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sk-SK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current</a:t>
            </a: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situation</a:t>
            </a:r>
            <a:endParaRPr lang="sk-SK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endParaRPr lang="sk-SK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sk-SK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</a:t>
            </a:r>
            <a:endParaRPr lang="sk-SK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/>
          </a:p>
          <a:p>
            <a:r>
              <a:rPr lang="sk-SK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Adulteration</a:t>
            </a:r>
            <a:r>
              <a:rPr lang="sk-SK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sk-SK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k-SK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foodstuffs</a:t>
            </a:r>
            <a:endParaRPr lang="sk-SK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Authenticity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  <a:endParaRPr lang="sk-SK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</a:t>
            </a:r>
            <a:r>
              <a:rPr lang="sk-SK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0070C0"/>
                </a:solidFill>
              </a:rPr>
              <a:t>Prove </a:t>
            </a:r>
            <a:r>
              <a:rPr lang="sk-SK" b="1" dirty="0" err="1" smtClean="0">
                <a:solidFill>
                  <a:srgbClr val="0070C0"/>
                </a:solidFill>
              </a:rPr>
              <a:t>of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honey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adulteration</a:t>
            </a:r>
            <a:endParaRPr lang="sk-SK" b="1" dirty="0" smtClean="0">
              <a:solidFill>
                <a:srgbClr val="0070C0"/>
              </a:solidFill>
            </a:endParaRPr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1.  </a:t>
            </a:r>
            <a:r>
              <a:rPr lang="sk-SK" dirty="0" err="1" smtClean="0"/>
              <a:t>proof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en-US" dirty="0" smtClean="0"/>
              <a:t>syrup</a:t>
            </a:r>
            <a:r>
              <a:rPr lang="en-US" dirty="0" smtClean="0"/>
              <a:t>, sugar </a:t>
            </a:r>
            <a:r>
              <a:rPr lang="sk-SK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malt extract</a:t>
            </a:r>
            <a:r>
              <a:rPr lang="sk-SK" dirty="0" smtClean="0"/>
              <a:t>s </a:t>
            </a:r>
            <a:r>
              <a:rPr lang="en-US" dirty="0" smtClean="0"/>
              <a:t>adding</a:t>
            </a:r>
            <a:r>
              <a:rPr lang="sk-SK" dirty="0" smtClean="0"/>
              <a:t>,</a:t>
            </a:r>
            <a:endParaRPr lang="sk-SK" dirty="0" smtClean="0"/>
          </a:p>
          <a:p>
            <a:pPr eaLnBrk="1" hangingPunct="1"/>
            <a:r>
              <a:rPr lang="sk-SK" dirty="0" smtClean="0"/>
              <a:t>2. </a:t>
            </a:r>
            <a:r>
              <a:rPr lang="sk-SK" dirty="0" err="1" smtClean="0"/>
              <a:t>pollen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,</a:t>
            </a:r>
          </a:p>
          <a:p>
            <a:pPr eaLnBrk="1" hangingPunct="1"/>
            <a:r>
              <a:rPr lang="sk-SK" dirty="0" smtClean="0"/>
              <a:t>3. </a:t>
            </a:r>
            <a:r>
              <a:rPr lang="sk-SK" dirty="0" err="1" smtClean="0"/>
              <a:t>sugar</a:t>
            </a:r>
            <a:r>
              <a:rPr lang="sk-SK" dirty="0" smtClean="0"/>
              <a:t> </a:t>
            </a:r>
            <a:r>
              <a:rPr lang="sk-SK" dirty="0" err="1" smtClean="0"/>
              <a:t>determination</a:t>
            </a:r>
            <a:r>
              <a:rPr lang="sk-SK" dirty="0" smtClean="0"/>
              <a:t>,</a:t>
            </a:r>
          </a:p>
          <a:p>
            <a:pPr eaLnBrk="1" hangingPunct="1"/>
            <a:r>
              <a:rPr lang="sk-SK" dirty="0" smtClean="0"/>
              <a:t>4. </a:t>
            </a:r>
            <a:r>
              <a:rPr lang="sk-SK" dirty="0" err="1" smtClean="0"/>
              <a:t>enzyme</a:t>
            </a:r>
            <a:r>
              <a:rPr lang="sk-SK" dirty="0" smtClean="0"/>
              <a:t> </a:t>
            </a:r>
            <a:r>
              <a:rPr lang="sk-SK" dirty="0" err="1" smtClean="0"/>
              <a:t>determination</a:t>
            </a:r>
            <a:r>
              <a:rPr lang="sk-SK" dirty="0" smtClean="0"/>
              <a:t>,</a:t>
            </a:r>
          </a:p>
          <a:p>
            <a:pPr eaLnBrk="1" hangingPunct="1"/>
            <a:r>
              <a:rPr lang="sk-SK" dirty="0" smtClean="0"/>
              <a:t>5. </a:t>
            </a:r>
            <a:r>
              <a:rPr lang="sk-SK" dirty="0" err="1" smtClean="0"/>
              <a:t>proof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additives</a:t>
            </a:r>
            <a:r>
              <a:rPr lang="sk-SK" dirty="0" smtClean="0"/>
              <a:t>- </a:t>
            </a:r>
            <a:r>
              <a:rPr lang="sk-SK" dirty="0" err="1" smtClean="0"/>
              <a:t>food</a:t>
            </a:r>
            <a:r>
              <a:rPr lang="sk-SK" dirty="0" smtClean="0"/>
              <a:t> </a:t>
            </a:r>
            <a:r>
              <a:rPr lang="sk-SK" dirty="0" err="1" smtClean="0"/>
              <a:t>colorants</a:t>
            </a:r>
            <a:r>
              <a:rPr lang="sk-SK" dirty="0" smtClean="0"/>
              <a:t>, </a:t>
            </a:r>
            <a:r>
              <a:rPr lang="sk-SK" dirty="0" err="1" smtClean="0"/>
              <a:t>etc</a:t>
            </a:r>
            <a:r>
              <a:rPr lang="sk-SK" dirty="0" smtClean="0"/>
              <a:t>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143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FF0000"/>
                </a:solidFill>
              </a:rPr>
              <a:t>Introduction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Food commodities have always been vulnerable to fraudulent admixture or adulteration with cheaper inferior materials. </a:t>
            </a:r>
            <a:endParaRPr lang="sk-SK" dirty="0" smtClean="0"/>
          </a:p>
          <a:p>
            <a:pPr algn="just"/>
            <a:r>
              <a:rPr lang="en-GB" dirty="0" smtClean="0"/>
              <a:t>Economic adulteration is a long-term problem  affecting the food industry. </a:t>
            </a:r>
            <a:endParaRPr lang="sk-SK" dirty="0" smtClean="0"/>
          </a:p>
          <a:p>
            <a:pPr algn="just"/>
            <a:r>
              <a:rPr lang="en-GB" dirty="0" smtClean="0"/>
              <a:t>European union protects consumers and producers in terms of quality assurance, food </a:t>
            </a:r>
            <a:r>
              <a:rPr lang="en-GB" dirty="0" err="1" smtClean="0"/>
              <a:t>labeling</a:t>
            </a:r>
            <a:r>
              <a:rPr lang="en-GB" dirty="0" smtClean="0"/>
              <a:t> in its laws</a:t>
            </a:r>
            <a:r>
              <a:rPr lang="sk-SK" dirty="0" smtClean="0"/>
              <a:t> and </a:t>
            </a:r>
            <a:r>
              <a:rPr lang="sk-SK" dirty="0" err="1" smtClean="0"/>
              <a:t>necessary</a:t>
            </a:r>
            <a:r>
              <a:rPr lang="sk-SK" dirty="0" smtClean="0"/>
              <a:t> </a:t>
            </a:r>
            <a:r>
              <a:rPr lang="sk-SK" dirty="0" err="1" smtClean="0"/>
              <a:t>measures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Picture 5" descr="casnik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952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</a:rPr>
              <a:t>Several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food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scandals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1981 “ </a:t>
            </a:r>
            <a:r>
              <a:rPr lang="sk-SK" b="1" dirty="0" err="1" smtClean="0">
                <a:solidFill>
                  <a:srgbClr val="FF0000"/>
                </a:solidFill>
              </a:rPr>
              <a:t>Toxic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oil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syndrome</a:t>
            </a:r>
            <a:r>
              <a:rPr lang="sk-SK" b="1" dirty="0" smtClean="0">
                <a:solidFill>
                  <a:srgbClr val="FF0000"/>
                </a:solidFill>
              </a:rPr>
              <a:t> ” : </a:t>
            </a:r>
            <a:r>
              <a:rPr lang="sk-SK" b="1" dirty="0" err="1" smtClean="0">
                <a:solidFill>
                  <a:srgbClr val="FF0000"/>
                </a:solidFill>
              </a:rPr>
              <a:t>Consumption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rapeseed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oil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denatured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with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aniline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caused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the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death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hundreds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people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1985:  </a:t>
            </a:r>
            <a:r>
              <a:rPr lang="sk-SK" b="1" dirty="0" err="1" smtClean="0">
                <a:solidFill>
                  <a:srgbClr val="FF0000"/>
                </a:solidFill>
              </a:rPr>
              <a:t>Ethylene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glycol</a:t>
            </a:r>
            <a:r>
              <a:rPr lang="sk-SK" b="1" dirty="0" smtClean="0">
                <a:solidFill>
                  <a:srgbClr val="FF0000"/>
                </a:solidFill>
              </a:rPr>
              <a:t>, a </a:t>
            </a:r>
            <a:r>
              <a:rPr lang="sk-SK" b="1" dirty="0" err="1" smtClean="0">
                <a:solidFill>
                  <a:srgbClr val="FF0000"/>
                </a:solidFill>
              </a:rPr>
              <a:t>frost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protection</a:t>
            </a:r>
            <a:r>
              <a:rPr lang="sk-SK" b="1" dirty="0" smtClean="0">
                <a:solidFill>
                  <a:srgbClr val="FF0000"/>
                </a:solidFill>
              </a:rPr>
              <a:t> agent </a:t>
            </a:r>
            <a:r>
              <a:rPr lang="sk-SK" b="1" dirty="0" err="1" smtClean="0">
                <a:solidFill>
                  <a:srgbClr val="FF0000"/>
                </a:solidFill>
              </a:rPr>
              <a:t>was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added</a:t>
            </a:r>
            <a:r>
              <a:rPr lang="sk-SK" b="1" dirty="0" smtClean="0">
                <a:solidFill>
                  <a:srgbClr val="FF0000"/>
                </a:solidFill>
              </a:rPr>
              <a:t> to </a:t>
            </a:r>
            <a:r>
              <a:rPr lang="sk-SK" b="1" dirty="0" err="1" smtClean="0">
                <a:solidFill>
                  <a:srgbClr val="FF0000"/>
                </a:solidFill>
              </a:rPr>
              <a:t>wine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to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upgrade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it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to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table-wine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quality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1985:  </a:t>
            </a:r>
            <a:r>
              <a:rPr lang="sk-SK" b="1" dirty="0" err="1" smtClean="0">
                <a:solidFill>
                  <a:srgbClr val="FF0000"/>
                </a:solidFill>
              </a:rPr>
              <a:t>Usage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of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spoilt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eggs</a:t>
            </a:r>
            <a:r>
              <a:rPr lang="sk-SK" b="1" dirty="0" smtClean="0">
                <a:solidFill>
                  <a:srgbClr val="FF0000"/>
                </a:solidFill>
              </a:rPr>
              <a:t> in pasta </a:t>
            </a:r>
            <a:r>
              <a:rPr lang="sk-SK" b="1" dirty="0" err="1" smtClean="0">
                <a:solidFill>
                  <a:srgbClr val="FF0000"/>
                </a:solidFill>
              </a:rPr>
              <a:t>products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err="1" smtClean="0">
                <a:solidFill>
                  <a:srgbClr val="FF0000"/>
                </a:solidFill>
              </a:rPr>
              <a:t>Since</a:t>
            </a:r>
            <a:r>
              <a:rPr lang="sk-SK" b="1" dirty="0" smtClean="0">
                <a:solidFill>
                  <a:srgbClr val="FF0000"/>
                </a:solidFill>
              </a:rPr>
              <a:t> 1980s: Mad </a:t>
            </a:r>
            <a:r>
              <a:rPr lang="sk-SK" b="1" dirty="0" err="1" smtClean="0">
                <a:solidFill>
                  <a:srgbClr val="FF0000"/>
                </a:solidFill>
              </a:rPr>
              <a:t>cow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disease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1994:  </a:t>
            </a:r>
            <a:r>
              <a:rPr lang="sk-SK" b="1" dirty="0" err="1" smtClean="0">
                <a:solidFill>
                  <a:srgbClr val="FF0000"/>
                </a:solidFill>
              </a:rPr>
              <a:t>Lead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tetroxide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chilli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powder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1996 : </a:t>
            </a:r>
            <a:r>
              <a:rPr lang="sk-SK" b="1" dirty="0" err="1" smtClean="0">
                <a:solidFill>
                  <a:srgbClr val="FF0000"/>
                </a:solidFill>
              </a:rPr>
              <a:t>Synthetic</a:t>
            </a:r>
            <a:r>
              <a:rPr lang="sk-SK" b="1" dirty="0" smtClean="0">
                <a:solidFill>
                  <a:srgbClr val="FF0000"/>
                </a:solidFill>
              </a:rPr>
              <a:t> “ </a:t>
            </a:r>
            <a:r>
              <a:rPr lang="sk-SK" b="1" dirty="0" err="1" smtClean="0">
                <a:solidFill>
                  <a:srgbClr val="FF0000"/>
                </a:solidFill>
              </a:rPr>
              <a:t>apple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juice</a:t>
            </a:r>
            <a:r>
              <a:rPr lang="sk-SK" b="1" dirty="0" smtClean="0">
                <a:solidFill>
                  <a:srgbClr val="FF0000"/>
                </a:solidFill>
              </a:rPr>
              <a:t> ” </a:t>
            </a:r>
            <a:r>
              <a:rPr lang="sk-SK" b="1" dirty="0" err="1" smtClean="0">
                <a:solidFill>
                  <a:srgbClr val="FF0000"/>
                </a:solidFill>
              </a:rPr>
              <a:t>concentrate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1999 : </a:t>
            </a:r>
            <a:r>
              <a:rPr lang="sk-SK" b="1" dirty="0" err="1" smtClean="0">
                <a:solidFill>
                  <a:srgbClr val="FF0000"/>
                </a:solidFill>
              </a:rPr>
              <a:t>Dioxins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feed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2001:  </a:t>
            </a:r>
            <a:r>
              <a:rPr lang="sk-SK" b="1" dirty="0" err="1" smtClean="0">
                <a:solidFill>
                  <a:srgbClr val="FF0000"/>
                </a:solidFill>
              </a:rPr>
              <a:t>Hormones</a:t>
            </a:r>
            <a:r>
              <a:rPr lang="sk-SK" b="1" dirty="0" smtClean="0">
                <a:solidFill>
                  <a:srgbClr val="FF0000"/>
                </a:solidFill>
              </a:rPr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vaccines</a:t>
            </a:r>
            <a:r>
              <a:rPr lang="sk-SK" b="1" dirty="0" smtClean="0">
                <a:solidFill>
                  <a:srgbClr val="FF0000"/>
                </a:solidFill>
              </a:rPr>
              <a:t> and </a:t>
            </a:r>
            <a:r>
              <a:rPr lang="sk-SK" b="1" dirty="0" err="1" smtClean="0">
                <a:solidFill>
                  <a:srgbClr val="FF0000"/>
                </a:solidFill>
              </a:rPr>
              <a:t>antibiotics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pork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2002 : </a:t>
            </a:r>
            <a:r>
              <a:rPr lang="sk-SK" b="1" dirty="0" err="1" smtClean="0">
                <a:solidFill>
                  <a:srgbClr val="FF0000"/>
                </a:solidFill>
              </a:rPr>
              <a:t>Antibiotics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honey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from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China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2003 : </a:t>
            </a:r>
            <a:r>
              <a:rPr lang="sk-SK" b="1" dirty="0" err="1" smtClean="0">
                <a:solidFill>
                  <a:srgbClr val="FF0000"/>
                </a:solidFill>
              </a:rPr>
              <a:t>Adulterated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wine</a:t>
            </a:r>
            <a:r>
              <a:rPr lang="sk-SK" b="1" dirty="0" smtClean="0">
                <a:solidFill>
                  <a:srgbClr val="FF0000"/>
                </a:solidFill>
              </a:rPr>
              <a:t> (</a:t>
            </a:r>
            <a:r>
              <a:rPr lang="sk-SK" b="1" dirty="0" err="1" smtClean="0">
                <a:solidFill>
                  <a:srgbClr val="FF0000"/>
                </a:solidFill>
              </a:rPr>
              <a:t>extended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with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water</a:t>
            </a:r>
            <a:r>
              <a:rPr lang="sk-SK" b="1" dirty="0" smtClean="0">
                <a:solidFill>
                  <a:srgbClr val="FF0000"/>
                </a:solidFill>
              </a:rPr>
              <a:t>; </a:t>
            </a:r>
            <a:r>
              <a:rPr lang="sk-SK" b="1" dirty="0" err="1" smtClean="0">
                <a:solidFill>
                  <a:srgbClr val="FF0000"/>
                </a:solidFill>
              </a:rPr>
              <a:t>added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alcohol</a:t>
            </a:r>
            <a:r>
              <a:rPr lang="sk-SK" b="1" dirty="0" smtClean="0">
                <a:solidFill>
                  <a:srgbClr val="FF0000"/>
                </a:solidFill>
              </a:rPr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coloring</a:t>
            </a:r>
            <a:r>
              <a:rPr lang="sk-SK" b="1" dirty="0" smtClean="0">
                <a:solidFill>
                  <a:srgbClr val="FF0000"/>
                </a:solidFill>
              </a:rPr>
              <a:t>, and </a:t>
            </a:r>
            <a:r>
              <a:rPr lang="sk-SK" b="1" dirty="0" err="1" smtClean="0">
                <a:solidFill>
                  <a:srgbClr val="FF0000"/>
                </a:solidFill>
              </a:rPr>
              <a:t>sugar</a:t>
            </a:r>
            <a:r>
              <a:rPr lang="sk-SK" b="1" dirty="0" smtClean="0">
                <a:solidFill>
                  <a:srgbClr val="FF0000"/>
                </a:solidFill>
              </a:rPr>
              <a:t>) </a:t>
            </a:r>
            <a:r>
              <a:rPr lang="sk-SK" b="1" dirty="0" err="1" smtClean="0">
                <a:solidFill>
                  <a:srgbClr val="FF0000"/>
                </a:solidFill>
              </a:rPr>
              <a:t>from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Eastern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Europe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2004:  </a:t>
            </a:r>
            <a:r>
              <a:rPr lang="sk-SK" b="1" dirty="0" err="1" smtClean="0">
                <a:solidFill>
                  <a:srgbClr val="FF0000"/>
                </a:solidFill>
              </a:rPr>
              <a:t>Banned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dyes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used</a:t>
            </a:r>
            <a:r>
              <a:rPr lang="sk-SK" b="1" dirty="0" smtClean="0">
                <a:solidFill>
                  <a:srgbClr val="FF0000"/>
                </a:solidFill>
              </a:rPr>
              <a:t> in </a:t>
            </a:r>
            <a:r>
              <a:rPr lang="sk-SK" b="1" dirty="0" err="1" smtClean="0">
                <a:solidFill>
                  <a:srgbClr val="FF0000"/>
                </a:solidFill>
              </a:rPr>
              <a:t>spices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2013: M</a:t>
            </a:r>
            <a:r>
              <a:rPr lang="en-US" b="1" dirty="0" smtClean="0">
                <a:solidFill>
                  <a:srgbClr val="FF0000"/>
                </a:solidFill>
              </a:rPr>
              <a:t>eat adulteration scandal in Europe; foods advertised as containing </a:t>
            </a:r>
            <a:r>
              <a:rPr lang="en-US" b="1" dirty="0" smtClean="0">
                <a:solidFill>
                  <a:srgbClr val="FF0000"/>
                </a:solidFill>
                <a:hlinkClick r:id="rId3" tooltip="Beef"/>
              </a:rPr>
              <a:t>beef</a:t>
            </a:r>
            <a:r>
              <a:rPr lang="en-US" b="1" dirty="0" smtClean="0">
                <a:solidFill>
                  <a:srgbClr val="FF0000"/>
                </a:solidFill>
              </a:rPr>
              <a:t> were found to contain undeclared </a:t>
            </a:r>
            <a:r>
              <a:rPr lang="en-US" b="1" dirty="0" smtClean="0">
                <a:solidFill>
                  <a:srgbClr val="FF0000"/>
                </a:solidFill>
                <a:hlinkClick r:id="rId4" tooltip="Horse meat"/>
              </a:rPr>
              <a:t>horse meat</a:t>
            </a:r>
            <a:r>
              <a:rPr lang="en-US" b="1" dirty="0" smtClean="0">
                <a:solidFill>
                  <a:srgbClr val="FF0000"/>
                </a:solidFill>
              </a:rPr>
              <a:t>, as much as 100% of the meat content in some cases</a:t>
            </a:r>
            <a:endParaRPr lang="sk-SK" b="1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sk-SK" b="1" dirty="0" err="1" smtClean="0">
                <a:solidFill>
                  <a:srgbClr val="0070C0"/>
                </a:solidFill>
              </a:rPr>
              <a:t>Food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scandals</a:t>
            </a:r>
            <a:r>
              <a:rPr lang="sk-SK" b="1" dirty="0" smtClean="0">
                <a:solidFill>
                  <a:srgbClr val="0070C0"/>
                </a:solidFill>
              </a:rPr>
              <a:t> in V 4 </a:t>
            </a:r>
            <a:r>
              <a:rPr lang="sk-SK" b="1" dirty="0" err="1" smtClean="0">
                <a:solidFill>
                  <a:srgbClr val="0070C0"/>
                </a:solidFill>
              </a:rPr>
              <a:t>countries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1" dirty="0" err="1" smtClean="0">
                <a:solidFill>
                  <a:srgbClr val="FF0000"/>
                </a:solidFill>
              </a:rPr>
              <a:t>Poland</a:t>
            </a:r>
            <a:r>
              <a:rPr lang="sk-SK" b="1" dirty="0" smtClean="0">
                <a:solidFill>
                  <a:srgbClr val="FF0000"/>
                </a:solidFill>
              </a:rPr>
              <a:t>:</a:t>
            </a:r>
            <a:r>
              <a:rPr lang="sk-SK" b="1" dirty="0" smtClean="0"/>
              <a:t> </a:t>
            </a:r>
            <a:r>
              <a:rPr lang="en-US" dirty="0" smtClean="0"/>
              <a:t>milk powder contaminated with rodent poison</a:t>
            </a:r>
            <a:r>
              <a:rPr lang="sk-SK" dirty="0" smtClean="0"/>
              <a:t>, </a:t>
            </a:r>
            <a:r>
              <a:rPr lang="en-US" dirty="0" smtClean="0"/>
              <a:t>chicken </a:t>
            </a:r>
            <a:r>
              <a:rPr lang="sk-SK" dirty="0" smtClean="0"/>
              <a:t>meat</a:t>
            </a:r>
            <a:r>
              <a:rPr lang="en-US" dirty="0" smtClean="0"/>
              <a:t> infected with Salmonella</a:t>
            </a:r>
            <a:r>
              <a:rPr lang="sk-SK" dirty="0" smtClean="0"/>
              <a:t>, </a:t>
            </a:r>
            <a:r>
              <a:rPr lang="sk-SK" dirty="0" err="1" smtClean="0"/>
              <a:t>road</a:t>
            </a:r>
            <a:r>
              <a:rPr lang="sk-SK" dirty="0" smtClean="0"/>
              <a:t> </a:t>
            </a:r>
            <a:r>
              <a:rPr lang="sk-SK" dirty="0" err="1" smtClean="0"/>
              <a:t>salt</a:t>
            </a:r>
            <a:r>
              <a:rPr lang="sk-SK" dirty="0" smtClean="0"/>
              <a:t> in </a:t>
            </a:r>
            <a:r>
              <a:rPr lang="sk-SK" dirty="0" err="1" smtClean="0"/>
              <a:t>food</a:t>
            </a:r>
            <a:r>
              <a:rPr lang="sk-SK" dirty="0" smtClean="0"/>
              <a:t>, </a:t>
            </a:r>
            <a:r>
              <a:rPr lang="sk-SK" dirty="0" err="1" smtClean="0"/>
              <a:t>antibiotics</a:t>
            </a:r>
            <a:r>
              <a:rPr lang="sk-SK" dirty="0" smtClean="0"/>
              <a:t> in </a:t>
            </a:r>
            <a:r>
              <a:rPr lang="sk-SK" dirty="0" err="1" smtClean="0"/>
              <a:t>honey</a:t>
            </a:r>
            <a:r>
              <a:rPr lang="sk-SK" dirty="0" smtClean="0"/>
              <a:t> ....</a:t>
            </a:r>
          </a:p>
          <a:p>
            <a:pPr algn="just"/>
            <a:r>
              <a:rPr lang="sk-SK" b="1" dirty="0" err="1" smtClean="0">
                <a:solidFill>
                  <a:srgbClr val="FF0000"/>
                </a:solidFill>
              </a:rPr>
              <a:t>Czech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Republic</a:t>
            </a:r>
            <a:r>
              <a:rPr lang="sk-SK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methanol scandal in alcoholic beverages</a:t>
            </a:r>
            <a:r>
              <a:rPr lang="sk-SK" dirty="0" smtClean="0"/>
              <a:t> (more </a:t>
            </a:r>
            <a:r>
              <a:rPr lang="sk-SK" dirty="0" err="1" smtClean="0"/>
              <a:t>than</a:t>
            </a:r>
            <a:r>
              <a:rPr lang="sk-SK" dirty="0" smtClean="0"/>
              <a:t> 30 </a:t>
            </a:r>
            <a:r>
              <a:rPr lang="sk-SK" dirty="0" err="1" smtClean="0"/>
              <a:t>deaths</a:t>
            </a:r>
            <a:r>
              <a:rPr lang="sk-SK" dirty="0" smtClean="0"/>
              <a:t>)</a:t>
            </a:r>
          </a:p>
          <a:p>
            <a:pPr algn="just"/>
            <a:r>
              <a:rPr lang="sk-SK" b="1" dirty="0" err="1" smtClean="0">
                <a:solidFill>
                  <a:srgbClr val="FF0000"/>
                </a:solidFill>
              </a:rPr>
              <a:t>Hungary</a:t>
            </a:r>
            <a:r>
              <a:rPr lang="sk-SK" dirty="0" smtClean="0">
                <a:solidFill>
                  <a:srgbClr val="FF0000"/>
                </a:solidFill>
              </a:rPr>
              <a:t>:</a:t>
            </a:r>
            <a:r>
              <a:rPr lang="sk-SK" dirty="0" smtClean="0"/>
              <a:t> </a:t>
            </a:r>
            <a:r>
              <a:rPr lang="sk-SK" dirty="0" err="1" smtClean="0"/>
              <a:t>colored</a:t>
            </a:r>
            <a:r>
              <a:rPr lang="sk-SK" dirty="0" smtClean="0"/>
              <a:t> </a:t>
            </a:r>
            <a:r>
              <a:rPr lang="sk-SK" dirty="0" err="1" smtClean="0"/>
              <a:t>pork</a:t>
            </a:r>
            <a:r>
              <a:rPr lang="sk-SK" dirty="0" smtClean="0"/>
              <a:t> and </a:t>
            </a:r>
            <a:r>
              <a:rPr lang="sk-SK" dirty="0" err="1" smtClean="0"/>
              <a:t>sold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beef</a:t>
            </a:r>
            <a:endParaRPr lang="sk-SK" dirty="0" smtClean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Slovakia</a:t>
            </a:r>
            <a:r>
              <a:rPr lang="sk-SK" dirty="0" smtClean="0">
                <a:solidFill>
                  <a:srgbClr val="FF0000"/>
                </a:solidFill>
              </a:rPr>
              <a:t>: </a:t>
            </a:r>
            <a:r>
              <a:rPr lang="sk-SK" dirty="0" err="1" smtClean="0"/>
              <a:t>yoghurt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glass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180226" name="Picture 2" descr="Portál potravinových k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524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>
            <a:noAutofit/>
          </a:bodyPr>
          <a:lstStyle/>
          <a:p>
            <a:r>
              <a:rPr lang="sk-SK" b="1" dirty="0" err="1" smtClean="0">
                <a:solidFill>
                  <a:srgbClr val="0070C0"/>
                </a:solidFill>
              </a:rPr>
              <a:t>Food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origin</a:t>
            </a:r>
            <a:r>
              <a:rPr lang="sk-SK" b="1" dirty="0" smtClean="0">
                <a:solidFill>
                  <a:srgbClr val="0070C0"/>
                </a:solidFill>
              </a:rPr>
              <a:t> ????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FF0000"/>
                </a:solidFill>
              </a:rPr>
              <a:t>Meat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Holland</a:t>
            </a:r>
            <a:endParaRPr lang="sk-SK" sz="4000" b="1" dirty="0" smtClean="0">
              <a:solidFill>
                <a:srgbClr val="F90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Slovakia</a:t>
            </a:r>
          </a:p>
          <a:p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Slaughtered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Hungary</a:t>
            </a:r>
            <a:endParaRPr lang="sk-SK" sz="4000" b="1" dirty="0" smtClean="0">
              <a:solidFill>
                <a:srgbClr val="F90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Slovakia and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labelled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sk-SK" sz="4000" b="1" dirty="0" err="1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sk-SK" sz="4000" b="1" dirty="0" smtClean="0">
                <a:solidFill>
                  <a:srgbClr val="F90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EU“ </a:t>
            </a:r>
            <a:endParaRPr lang="sk-SK" sz="4000" b="1" dirty="0">
              <a:solidFill>
                <a:srgbClr val="F90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sk-SK" sz="3600" dirty="0" err="1" smtClean="0">
                <a:solidFill>
                  <a:srgbClr val="FF0000"/>
                </a:solidFill>
              </a:rPr>
              <a:t>Eggs</a:t>
            </a:r>
            <a:endParaRPr lang="sk-SK" sz="3600" dirty="0">
              <a:solidFill>
                <a:srgbClr val="FF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9071E"/>
                </a:solidFill>
              </a:rPr>
              <a:t>E</a:t>
            </a:r>
            <a:r>
              <a:rPr lang="en-US" sz="2800" b="1" dirty="0" err="1" smtClean="0">
                <a:solidFill>
                  <a:srgbClr val="F9071E"/>
                </a:solidFill>
              </a:rPr>
              <a:t>ggs</a:t>
            </a:r>
            <a:r>
              <a:rPr lang="en-US" sz="2800" b="1" dirty="0" smtClean="0">
                <a:solidFill>
                  <a:srgbClr val="F9071E"/>
                </a:solidFill>
              </a:rPr>
              <a:t> from foreign illegal breed</a:t>
            </a:r>
            <a:r>
              <a:rPr lang="sk-SK" sz="2800" b="1" dirty="0" smtClean="0">
                <a:solidFill>
                  <a:srgbClr val="F9071E"/>
                </a:solidFill>
              </a:rPr>
              <a:t> </a:t>
            </a:r>
            <a:r>
              <a:rPr lang="sk-SK" sz="2800" b="1" dirty="0" err="1" smtClean="0">
                <a:solidFill>
                  <a:srgbClr val="F9071E"/>
                </a:solidFill>
              </a:rPr>
              <a:t>with</a:t>
            </a:r>
            <a:r>
              <a:rPr lang="sk-SK" sz="2800" b="1" dirty="0" smtClean="0">
                <a:solidFill>
                  <a:srgbClr val="F9071E"/>
                </a:solidFill>
              </a:rPr>
              <a:t> </a:t>
            </a:r>
            <a:r>
              <a:rPr lang="sk-SK" sz="2800" b="1" dirty="0" err="1" smtClean="0">
                <a:solidFill>
                  <a:srgbClr val="F9071E"/>
                </a:solidFill>
              </a:rPr>
              <a:t>Salmonella</a:t>
            </a:r>
            <a:r>
              <a:rPr lang="en-US" sz="2800" b="1" dirty="0" smtClean="0">
                <a:solidFill>
                  <a:srgbClr val="F9071E"/>
                </a:solidFill>
              </a:rPr>
              <a:t> </a:t>
            </a:r>
            <a:endParaRPr lang="sk-SK" sz="2800" b="1" dirty="0" smtClean="0">
              <a:solidFill>
                <a:srgbClr val="F9071E"/>
              </a:solidFill>
            </a:endParaRPr>
          </a:p>
          <a:p>
            <a:r>
              <a:rPr lang="sk-SK" sz="2800" b="1" dirty="0" smtClean="0">
                <a:solidFill>
                  <a:srgbClr val="F9071E"/>
                </a:solidFill>
              </a:rPr>
              <a:t>R</a:t>
            </a:r>
            <a:r>
              <a:rPr lang="en-US" sz="2800" b="1" dirty="0" err="1" smtClean="0">
                <a:solidFill>
                  <a:srgbClr val="F9071E"/>
                </a:solidFill>
              </a:rPr>
              <a:t>epackaged</a:t>
            </a:r>
            <a:r>
              <a:rPr lang="en-US" sz="2800" b="1" dirty="0" smtClean="0">
                <a:solidFill>
                  <a:srgbClr val="F9071E"/>
                </a:solidFill>
              </a:rPr>
              <a:t> and marketed </a:t>
            </a:r>
            <a:r>
              <a:rPr lang="sk-SK" sz="2800" b="1" dirty="0" smtClean="0">
                <a:solidFill>
                  <a:srgbClr val="F9071E"/>
                </a:solidFill>
              </a:rPr>
              <a:t>in Slovakia</a:t>
            </a:r>
          </a:p>
          <a:p>
            <a:r>
              <a:rPr lang="sk-SK" sz="2800" b="1" dirty="0" err="1" smtClean="0">
                <a:solidFill>
                  <a:srgbClr val="F9071E"/>
                </a:solidFill>
              </a:rPr>
              <a:t>Labelled</a:t>
            </a:r>
            <a:r>
              <a:rPr lang="sk-SK" sz="2800" b="1" dirty="0" smtClean="0">
                <a:solidFill>
                  <a:srgbClr val="F9071E"/>
                </a:solidFill>
              </a:rPr>
              <a:t> </a:t>
            </a:r>
            <a:r>
              <a:rPr lang="sk-SK" sz="2800" b="1" dirty="0" err="1" smtClean="0">
                <a:solidFill>
                  <a:srgbClr val="F9071E"/>
                </a:solidFill>
              </a:rPr>
              <a:t>with</a:t>
            </a:r>
            <a:r>
              <a:rPr lang="sk-SK" sz="2800" b="1" dirty="0" smtClean="0">
                <a:solidFill>
                  <a:srgbClr val="F9071E"/>
                </a:solidFill>
              </a:rPr>
              <a:t> </a:t>
            </a:r>
            <a:r>
              <a:rPr lang="en-US" sz="2800" b="1" dirty="0" smtClean="0">
                <a:solidFill>
                  <a:srgbClr val="F9071E"/>
                </a:solidFill>
              </a:rPr>
              <a:t>the Slovak identification</a:t>
            </a:r>
            <a:endParaRPr lang="sk-SK" sz="2800" b="1" dirty="0">
              <a:solidFill>
                <a:srgbClr val="F907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smtClean="0"/>
              <a:t>   </a:t>
            </a:r>
            <a:r>
              <a:rPr lang="sk-SK" sz="4400" b="1" dirty="0" err="1" smtClean="0">
                <a:solidFill>
                  <a:srgbClr val="FF0000"/>
                </a:solidFill>
                <a:latin typeface="Comic Sans MS" pitchFamily="66" charset="0"/>
              </a:rPr>
              <a:t>Food</a:t>
            </a: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4400" b="1" dirty="0" err="1" smtClean="0">
                <a:solidFill>
                  <a:srgbClr val="FF0000"/>
                </a:solidFill>
                <a:latin typeface="Comic Sans MS" pitchFamily="66" charset="0"/>
              </a:rPr>
              <a:t>Safety</a:t>
            </a:r>
            <a:r>
              <a:rPr lang="sk-SK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k-SK" sz="44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sk-SK" sz="2400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sz="2400" dirty="0" smtClean="0">
                <a:latin typeface="Times New Roman" pitchFamily="18" charset="0"/>
              </a:rPr>
              <a:t>  </a:t>
            </a:r>
            <a:r>
              <a:rPr lang="sk-SK" sz="3600" b="1" dirty="0" err="1" smtClean="0">
                <a:latin typeface="Comic Sans MS" pitchFamily="66" charset="0"/>
              </a:rPr>
              <a:t>is</a:t>
            </a:r>
            <a:r>
              <a:rPr lang="sk-SK" sz="3600" b="1" dirty="0" smtClean="0">
                <a:latin typeface="Comic Sans MS" pitchFamily="66" charset="0"/>
              </a:rPr>
              <a:t> a set </a:t>
            </a:r>
            <a:r>
              <a:rPr lang="sk-SK" sz="3600" b="1" dirty="0" err="1" smtClean="0">
                <a:latin typeface="Comic Sans MS" pitchFamily="66" charset="0"/>
              </a:rPr>
              <a:t>of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measures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dirty="0" smtClean="0">
                <a:latin typeface="Comic Sans MS" pitchFamily="66" charset="0"/>
              </a:rPr>
              <a:t>in </a:t>
            </a:r>
            <a:r>
              <a:rPr lang="sk-SK" sz="3600" dirty="0" err="1" smtClean="0">
                <a:latin typeface="Comic Sans MS" pitchFamily="66" charset="0"/>
              </a:rPr>
              <a:t>the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field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of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plant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health</a:t>
            </a:r>
            <a:r>
              <a:rPr lang="sk-SK" sz="3600" dirty="0" smtClean="0">
                <a:latin typeface="Comic Sans MS" pitchFamily="66" charset="0"/>
              </a:rPr>
              <a:t>, </a:t>
            </a:r>
            <a:r>
              <a:rPr lang="sk-SK" sz="3600" dirty="0" err="1" smtClean="0">
                <a:latin typeface="Comic Sans MS" pitchFamily="66" charset="0"/>
              </a:rPr>
              <a:t>animal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health</a:t>
            </a:r>
            <a:r>
              <a:rPr lang="sk-SK" sz="3600" dirty="0" smtClean="0">
                <a:latin typeface="Comic Sans MS" pitchFamily="66" charset="0"/>
              </a:rPr>
              <a:t> and </a:t>
            </a:r>
            <a:r>
              <a:rPr lang="sk-SK" sz="3600" dirty="0" err="1" smtClean="0">
                <a:latin typeface="Comic Sans MS" pitchFamily="66" charset="0"/>
              </a:rPr>
              <a:t>welfare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issues</a:t>
            </a:r>
            <a:r>
              <a:rPr lang="sk-SK" sz="3600" dirty="0" smtClean="0">
                <a:latin typeface="Comic Sans MS" pitchFamily="66" charset="0"/>
              </a:rPr>
              <a:t>, in </a:t>
            </a:r>
            <a:r>
              <a:rPr lang="sk-SK" sz="3600" dirty="0" err="1" smtClean="0">
                <a:latin typeface="Comic Sans MS" pitchFamily="66" charset="0"/>
              </a:rPr>
              <a:t>the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field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of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food</a:t>
            </a:r>
            <a:r>
              <a:rPr lang="sk-SK" sz="3600" dirty="0" smtClean="0">
                <a:latin typeface="Comic Sans MS" pitchFamily="66" charset="0"/>
              </a:rPr>
              <a:t> and </a:t>
            </a:r>
            <a:r>
              <a:rPr lang="sk-SK" sz="3600" dirty="0" err="1" smtClean="0">
                <a:latin typeface="Comic Sans MS" pitchFamily="66" charset="0"/>
              </a:rPr>
              <a:t>feed</a:t>
            </a:r>
            <a:r>
              <a:rPr lang="sk-SK" sz="3600" dirty="0" smtClean="0">
                <a:latin typeface="Comic Sans MS" pitchFamily="66" charset="0"/>
              </a:rPr>
              <a:t> </a:t>
            </a:r>
            <a:r>
              <a:rPr lang="sk-SK" sz="3600" dirty="0" err="1" smtClean="0">
                <a:latin typeface="Comic Sans MS" pitchFamily="66" charset="0"/>
              </a:rPr>
              <a:t>production</a:t>
            </a:r>
            <a:r>
              <a:rPr lang="sk-SK" sz="3600" dirty="0" smtClean="0">
                <a:latin typeface="Comic Sans MS" pitchFamily="66" charset="0"/>
              </a:rPr>
              <a:t>, </a:t>
            </a:r>
            <a:r>
              <a:rPr lang="sk-SK" sz="3600" b="1" dirty="0" err="1" smtClean="0">
                <a:latin typeface="Comic Sans MS" pitchFamily="66" charset="0"/>
              </a:rPr>
              <a:t>this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is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achieved</a:t>
            </a:r>
            <a:r>
              <a:rPr lang="sk-SK" sz="3600" b="1" dirty="0" smtClean="0">
                <a:latin typeface="Comic Sans MS" pitchFamily="66" charset="0"/>
              </a:rPr>
              <a:t> by </a:t>
            </a:r>
            <a:r>
              <a:rPr lang="sk-SK" sz="3600" b="1" dirty="0" err="1" smtClean="0">
                <a:latin typeface="Comic Sans MS" pitchFamily="66" charset="0"/>
              </a:rPr>
              <a:t>implementing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of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safety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principles</a:t>
            </a:r>
            <a:r>
              <a:rPr lang="sk-SK" sz="3600" b="1" dirty="0" smtClean="0">
                <a:latin typeface="Comic Sans MS" pitchFamily="66" charset="0"/>
              </a:rPr>
              <a:t> on </a:t>
            </a:r>
            <a:r>
              <a:rPr lang="sk-SK" sz="3600" b="1" dirty="0" err="1" smtClean="0">
                <a:latin typeface="Comic Sans MS" pitchFamily="66" charset="0"/>
              </a:rPr>
              <a:t>all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components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of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the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food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chain</a:t>
            </a:r>
            <a:r>
              <a:rPr lang="sk-SK" sz="3600" b="1" dirty="0" smtClean="0">
                <a:latin typeface="Comic Sans MS" pitchFamily="66" charset="0"/>
              </a:rPr>
              <a:t> and </a:t>
            </a:r>
            <a:r>
              <a:rPr lang="sk-SK" sz="3600" b="1" dirty="0" err="1" smtClean="0">
                <a:latin typeface="Comic Sans MS" pitchFamily="66" charset="0"/>
              </a:rPr>
              <a:t>hence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the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final</a:t>
            </a:r>
            <a:r>
              <a:rPr lang="sk-SK" sz="3600" b="1" dirty="0" smtClean="0">
                <a:latin typeface="Comic Sans MS" pitchFamily="66" charset="0"/>
              </a:rPr>
              <a:t> </a:t>
            </a:r>
            <a:r>
              <a:rPr lang="sk-SK" sz="3600" b="1" dirty="0" err="1" smtClean="0">
                <a:latin typeface="Comic Sans MS" pitchFamily="66" charset="0"/>
              </a:rPr>
              <a:t>food</a:t>
            </a:r>
            <a:r>
              <a:rPr lang="sk-SK" sz="3600" b="1" dirty="0" smtClean="0">
                <a:latin typeface="Comic Sans MS" pitchFamily="66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sk-SK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Hazard</a:t>
            </a:r>
            <a:endParaRPr lang="sk-SK" b="1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 rtlCol="0">
            <a:normAutofit fontScale="40000" lnSpcReduction="20000"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sk-SK" sz="3800" dirty="0" err="1" smtClean="0"/>
              <a:t>Factors</a:t>
            </a:r>
            <a:r>
              <a:rPr lang="sk-SK" sz="3800" dirty="0" smtClean="0"/>
              <a:t> </a:t>
            </a:r>
            <a:r>
              <a:rPr lang="sk-SK" sz="3800" dirty="0" err="1" smtClean="0"/>
              <a:t>which</a:t>
            </a:r>
            <a:r>
              <a:rPr lang="sk-SK" sz="3800" dirty="0" smtClean="0"/>
              <a:t> </a:t>
            </a:r>
            <a:r>
              <a:rPr lang="sk-SK" sz="3800" dirty="0" err="1" smtClean="0"/>
              <a:t>contribute</a:t>
            </a:r>
            <a:r>
              <a:rPr lang="sk-SK" sz="3800" dirty="0" smtClean="0"/>
              <a:t> to </a:t>
            </a:r>
            <a:r>
              <a:rPr lang="sk-SK" sz="3800" b="1" dirty="0" err="1" smtClean="0"/>
              <a:t>potential</a:t>
            </a:r>
            <a:r>
              <a:rPr lang="sk-SK" sz="3800" b="1" dirty="0" smtClean="0"/>
              <a:t> </a:t>
            </a:r>
            <a:r>
              <a:rPr lang="sk-SK" sz="3800" b="1" dirty="0" err="1" smtClean="0"/>
              <a:t>hazards</a:t>
            </a:r>
            <a:r>
              <a:rPr lang="sk-SK" sz="3800" dirty="0" smtClean="0"/>
              <a:t> in </a:t>
            </a:r>
            <a:r>
              <a:rPr lang="sk-SK" sz="3800" dirty="0" err="1" smtClean="0"/>
              <a:t>foods</a:t>
            </a:r>
            <a:r>
              <a:rPr lang="sk-SK" sz="3800" dirty="0" smtClean="0"/>
              <a:t> </a:t>
            </a:r>
            <a:r>
              <a:rPr lang="sk-SK" sz="3800" dirty="0" err="1" smtClean="0"/>
              <a:t>include</a:t>
            </a:r>
            <a:r>
              <a:rPr lang="sk-SK" sz="3800" dirty="0" smtClean="0"/>
              <a:t> </a:t>
            </a:r>
            <a:r>
              <a:rPr lang="sk-SK" sz="3800" dirty="0" err="1" smtClean="0"/>
              <a:t>improper</a:t>
            </a:r>
            <a:r>
              <a:rPr lang="sk-SK" sz="3800" dirty="0" smtClean="0"/>
              <a:t> </a:t>
            </a:r>
            <a:r>
              <a:rPr lang="sk-SK" sz="3800" dirty="0" err="1" smtClean="0"/>
              <a:t>agricultural</a:t>
            </a:r>
            <a:r>
              <a:rPr lang="sk-SK" sz="3800" dirty="0" smtClean="0"/>
              <a:t> </a:t>
            </a:r>
            <a:r>
              <a:rPr lang="sk-SK" sz="3800" dirty="0" err="1" smtClean="0"/>
              <a:t>practices</a:t>
            </a:r>
            <a:r>
              <a:rPr lang="sk-SK" sz="3800" dirty="0" smtClean="0"/>
              <a:t>;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sk-SK" sz="3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800" dirty="0" smtClean="0"/>
              <a:t>poor hygiene </a:t>
            </a:r>
            <a:r>
              <a:rPr lang="sk-SK" sz="3800" dirty="0" err="1" smtClean="0"/>
              <a:t>at</a:t>
            </a:r>
            <a:r>
              <a:rPr lang="sk-SK" sz="3800" dirty="0" smtClean="0"/>
              <a:t> </a:t>
            </a:r>
            <a:r>
              <a:rPr lang="sk-SK" sz="3800" dirty="0" err="1" smtClean="0"/>
              <a:t>all</a:t>
            </a:r>
            <a:r>
              <a:rPr lang="sk-SK" sz="3800" dirty="0" smtClean="0"/>
              <a:t> </a:t>
            </a:r>
            <a:r>
              <a:rPr lang="sk-SK" sz="3800" dirty="0" err="1" smtClean="0"/>
              <a:t>stages</a:t>
            </a:r>
            <a:r>
              <a:rPr lang="sk-SK" sz="3800" dirty="0" smtClean="0"/>
              <a:t> </a:t>
            </a:r>
            <a:r>
              <a:rPr lang="sk-SK" sz="3800" dirty="0" err="1" smtClean="0"/>
              <a:t>of</a:t>
            </a:r>
            <a:r>
              <a:rPr lang="sk-SK" sz="3800" dirty="0" smtClean="0"/>
              <a:t> </a:t>
            </a:r>
            <a:r>
              <a:rPr lang="sk-SK" sz="3800" dirty="0" err="1" smtClean="0"/>
              <a:t>the</a:t>
            </a:r>
            <a:r>
              <a:rPr lang="sk-SK" sz="3800" dirty="0" smtClean="0"/>
              <a:t> </a:t>
            </a:r>
            <a:r>
              <a:rPr lang="sk-SK" sz="3800" dirty="0" err="1" smtClean="0"/>
              <a:t>food</a:t>
            </a:r>
            <a:r>
              <a:rPr lang="sk-SK" sz="3800" dirty="0" smtClean="0"/>
              <a:t> </a:t>
            </a:r>
            <a:r>
              <a:rPr lang="sk-SK" sz="3800" dirty="0" err="1" smtClean="0"/>
              <a:t>chain</a:t>
            </a:r>
            <a:r>
              <a:rPr lang="sk-SK" sz="3800" dirty="0" smtClean="0"/>
              <a:t>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800" dirty="0" err="1" smtClean="0"/>
              <a:t>lack</a:t>
            </a:r>
            <a:r>
              <a:rPr lang="sk-SK" sz="3800" dirty="0" smtClean="0"/>
              <a:t> </a:t>
            </a:r>
            <a:r>
              <a:rPr lang="sk-SK" sz="3800" dirty="0" err="1" smtClean="0"/>
              <a:t>of</a:t>
            </a:r>
            <a:r>
              <a:rPr lang="sk-SK" sz="3800" dirty="0" smtClean="0"/>
              <a:t> </a:t>
            </a:r>
            <a:r>
              <a:rPr lang="sk-SK" sz="3800" dirty="0" err="1" smtClean="0"/>
              <a:t>preventive</a:t>
            </a:r>
            <a:r>
              <a:rPr lang="sk-SK" sz="3800" dirty="0" smtClean="0"/>
              <a:t> </a:t>
            </a:r>
            <a:r>
              <a:rPr lang="sk-SK" sz="3800" dirty="0" err="1" smtClean="0"/>
              <a:t>controls</a:t>
            </a:r>
            <a:r>
              <a:rPr lang="sk-SK" sz="3800" dirty="0" smtClean="0"/>
              <a:t> in </a:t>
            </a:r>
            <a:r>
              <a:rPr lang="sk-SK" sz="3800" dirty="0" err="1" smtClean="0"/>
              <a:t>food</a:t>
            </a:r>
            <a:r>
              <a:rPr lang="sk-SK" sz="3800" dirty="0" smtClean="0"/>
              <a:t> </a:t>
            </a:r>
            <a:r>
              <a:rPr lang="sk-SK" sz="3800" dirty="0" err="1" smtClean="0"/>
              <a:t>processing</a:t>
            </a:r>
            <a:r>
              <a:rPr lang="sk-SK" sz="3800" dirty="0" smtClean="0"/>
              <a:t> and </a:t>
            </a:r>
            <a:r>
              <a:rPr lang="sk-SK" sz="3800" dirty="0" err="1" smtClean="0"/>
              <a:t>preparation</a:t>
            </a:r>
            <a:r>
              <a:rPr lang="sk-SK" sz="3800" dirty="0" smtClean="0"/>
              <a:t> </a:t>
            </a:r>
            <a:r>
              <a:rPr lang="sk-SK" sz="3800" dirty="0" err="1" smtClean="0"/>
              <a:t>operations</a:t>
            </a:r>
            <a:r>
              <a:rPr lang="sk-SK" sz="3800" dirty="0" smtClean="0"/>
              <a:t>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800" dirty="0" err="1" smtClean="0"/>
              <a:t>misuse</a:t>
            </a:r>
            <a:r>
              <a:rPr lang="sk-SK" sz="3800" dirty="0" smtClean="0"/>
              <a:t> </a:t>
            </a:r>
            <a:r>
              <a:rPr lang="sk-SK" sz="3800" dirty="0" err="1" smtClean="0"/>
              <a:t>of</a:t>
            </a:r>
            <a:r>
              <a:rPr lang="sk-SK" sz="3800" dirty="0" smtClean="0"/>
              <a:t> </a:t>
            </a:r>
            <a:r>
              <a:rPr lang="sk-SK" sz="3800" dirty="0" err="1" smtClean="0"/>
              <a:t>chemicals</a:t>
            </a:r>
            <a:r>
              <a:rPr lang="sk-SK" sz="3800" dirty="0" smtClean="0"/>
              <a:t>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800" dirty="0" err="1" smtClean="0"/>
              <a:t>contaminated</a:t>
            </a:r>
            <a:r>
              <a:rPr lang="sk-SK" sz="3800" dirty="0" smtClean="0"/>
              <a:t> </a:t>
            </a:r>
            <a:r>
              <a:rPr lang="sk-SK" sz="3800" dirty="0" err="1" smtClean="0"/>
              <a:t>raw</a:t>
            </a:r>
            <a:r>
              <a:rPr lang="sk-SK" sz="3800" dirty="0" smtClean="0"/>
              <a:t> </a:t>
            </a:r>
            <a:r>
              <a:rPr lang="sk-SK" sz="3800" dirty="0" err="1" smtClean="0"/>
              <a:t>materials</a:t>
            </a:r>
            <a:r>
              <a:rPr lang="sk-SK" sz="3800" dirty="0" smtClean="0"/>
              <a:t>, </a:t>
            </a:r>
            <a:r>
              <a:rPr lang="sk-SK" sz="3800" dirty="0" err="1" smtClean="0"/>
              <a:t>ingredients</a:t>
            </a:r>
            <a:r>
              <a:rPr lang="sk-SK" sz="3800" dirty="0" smtClean="0"/>
              <a:t> and </a:t>
            </a:r>
            <a:r>
              <a:rPr lang="sk-SK" sz="3800" dirty="0" err="1" smtClean="0"/>
              <a:t>water</a:t>
            </a:r>
            <a:r>
              <a:rPr lang="sk-SK" sz="3800" dirty="0" smtClean="0"/>
              <a:t>;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800" dirty="0" err="1" smtClean="0"/>
              <a:t>inadequate</a:t>
            </a:r>
            <a:r>
              <a:rPr lang="sk-SK" sz="3800" dirty="0" smtClean="0"/>
              <a:t> or </a:t>
            </a:r>
            <a:r>
              <a:rPr lang="sk-SK" sz="3800" dirty="0" err="1" smtClean="0"/>
              <a:t>improper</a:t>
            </a:r>
            <a:r>
              <a:rPr lang="sk-SK" sz="3800" dirty="0" smtClean="0"/>
              <a:t> </a:t>
            </a:r>
            <a:r>
              <a:rPr lang="sk-SK" sz="3800" dirty="0" err="1" smtClean="0"/>
              <a:t>storage</a:t>
            </a:r>
            <a:r>
              <a:rPr lang="sk-SK" sz="3800" dirty="0" smtClean="0"/>
              <a:t>, </a:t>
            </a:r>
            <a:r>
              <a:rPr lang="sk-SK" sz="3800" dirty="0" err="1" smtClean="0"/>
              <a:t>etc</a:t>
            </a:r>
            <a:r>
              <a:rPr lang="sk-SK" sz="3800" dirty="0" smtClean="0"/>
              <a:t>.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sk-SK" sz="3800" dirty="0" smtClean="0"/>
              <a:t>• </a:t>
            </a:r>
            <a:r>
              <a:rPr lang="sk-SK" sz="3800" dirty="0" err="1" smtClean="0"/>
              <a:t>Microbiological</a:t>
            </a:r>
            <a:r>
              <a:rPr lang="sk-SK" sz="3800" dirty="0" smtClean="0"/>
              <a:t> </a:t>
            </a:r>
            <a:r>
              <a:rPr lang="sk-SK" sz="3800" dirty="0" err="1" smtClean="0"/>
              <a:t>hazards</a:t>
            </a:r>
            <a:r>
              <a:rPr lang="sk-SK" sz="3800" dirty="0" smtClean="0"/>
              <a:t>;</a:t>
            </a:r>
          </a:p>
          <a:p>
            <a:pPr algn="just">
              <a:buNone/>
            </a:pPr>
            <a:endParaRPr lang="sk-SK" sz="3800" dirty="0" smtClean="0"/>
          </a:p>
          <a:p>
            <a:pPr algn="just">
              <a:buNone/>
            </a:pPr>
            <a:r>
              <a:rPr lang="sk-SK" sz="3800" dirty="0" smtClean="0"/>
              <a:t>• </a:t>
            </a:r>
            <a:r>
              <a:rPr lang="sk-SK" sz="3800" dirty="0" err="1" smtClean="0"/>
              <a:t>Pesticide</a:t>
            </a:r>
            <a:r>
              <a:rPr lang="sk-SK" sz="3800" dirty="0" smtClean="0"/>
              <a:t> </a:t>
            </a:r>
            <a:r>
              <a:rPr lang="sk-SK" sz="3800" dirty="0" err="1" smtClean="0"/>
              <a:t>residues</a:t>
            </a:r>
            <a:r>
              <a:rPr lang="sk-SK" sz="3800" dirty="0" smtClean="0"/>
              <a:t>;</a:t>
            </a:r>
          </a:p>
          <a:p>
            <a:pPr algn="just">
              <a:buNone/>
            </a:pPr>
            <a:endParaRPr lang="sk-SK" sz="3800" dirty="0" smtClean="0"/>
          </a:p>
          <a:p>
            <a:pPr algn="just">
              <a:buNone/>
            </a:pPr>
            <a:r>
              <a:rPr lang="sk-SK" sz="3800" dirty="0" smtClean="0"/>
              <a:t>• </a:t>
            </a:r>
            <a:r>
              <a:rPr lang="sk-SK" sz="3800" dirty="0" err="1" smtClean="0"/>
              <a:t>Food</a:t>
            </a:r>
            <a:r>
              <a:rPr lang="sk-SK" sz="3800" dirty="0" smtClean="0"/>
              <a:t> </a:t>
            </a:r>
            <a:r>
              <a:rPr lang="sk-SK" sz="3800" dirty="0" err="1" smtClean="0"/>
              <a:t>additives</a:t>
            </a:r>
            <a:r>
              <a:rPr lang="sk-SK" sz="3800" dirty="0" smtClean="0"/>
              <a:t>;</a:t>
            </a:r>
          </a:p>
          <a:p>
            <a:pPr algn="just">
              <a:buNone/>
            </a:pPr>
            <a:endParaRPr lang="sk-SK" sz="3800" dirty="0" smtClean="0"/>
          </a:p>
          <a:p>
            <a:pPr algn="just">
              <a:buNone/>
            </a:pPr>
            <a:r>
              <a:rPr lang="sk-SK" sz="3800" dirty="0" smtClean="0"/>
              <a:t>•</a:t>
            </a:r>
            <a:r>
              <a:rPr lang="sk-SK" sz="3800" dirty="0" err="1" smtClean="0"/>
              <a:t>Chemical</a:t>
            </a:r>
            <a:r>
              <a:rPr lang="sk-SK" sz="3800" dirty="0" smtClean="0"/>
              <a:t> </a:t>
            </a:r>
            <a:r>
              <a:rPr lang="sk-SK" sz="3800" dirty="0" err="1" smtClean="0"/>
              <a:t>contaminants</a:t>
            </a:r>
            <a:r>
              <a:rPr lang="sk-SK" sz="3800" dirty="0" smtClean="0"/>
              <a:t>, </a:t>
            </a:r>
            <a:r>
              <a:rPr lang="sk-SK" sz="3800" dirty="0" err="1" smtClean="0"/>
              <a:t>including</a:t>
            </a:r>
            <a:r>
              <a:rPr lang="sk-SK" sz="3800" dirty="0" smtClean="0"/>
              <a:t> </a:t>
            </a:r>
            <a:r>
              <a:rPr lang="sk-SK" sz="3800" dirty="0" err="1" smtClean="0"/>
              <a:t>biological</a:t>
            </a:r>
            <a:r>
              <a:rPr lang="sk-SK" sz="3800" dirty="0" smtClean="0"/>
              <a:t> </a:t>
            </a:r>
            <a:r>
              <a:rPr lang="sk-SK" sz="3800" dirty="0" err="1" smtClean="0"/>
              <a:t>toxins</a:t>
            </a:r>
            <a:r>
              <a:rPr lang="sk-SK" sz="3800" dirty="0" smtClean="0"/>
              <a:t>; </a:t>
            </a:r>
          </a:p>
          <a:p>
            <a:pPr algn="just">
              <a:buNone/>
            </a:pPr>
            <a:endParaRPr lang="sk-SK" sz="3800" dirty="0" smtClean="0"/>
          </a:p>
          <a:p>
            <a:pPr algn="just">
              <a:buNone/>
            </a:pPr>
            <a:r>
              <a:rPr lang="sk-SK" sz="3800" dirty="0" smtClean="0"/>
              <a:t>• </a:t>
            </a:r>
            <a:r>
              <a:rPr lang="sk-SK" sz="3800" dirty="0" err="1" smtClean="0"/>
              <a:t>Adulteration</a:t>
            </a:r>
            <a:r>
              <a:rPr lang="sk-SK" sz="3800" dirty="0" smtClean="0"/>
              <a:t>....</a:t>
            </a:r>
          </a:p>
          <a:p>
            <a:endParaRPr lang="sk-SK" dirty="0"/>
          </a:p>
        </p:txBody>
      </p:sp>
      <p:pic>
        <p:nvPicPr>
          <p:cNvPr id="5" name="Picture 2" descr="http://toolboxes.flexiblelearning.net.au/demosites/series4/409/tools/cafestri/images/c_hazBand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1190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33400" y="1600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means a biological, chemical or physical agent in, or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condition of, food or feed with the potential to cause an adverse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health</a:t>
            </a:r>
            <a:r>
              <a:rPr lang="sk-SK" b="1" dirty="0" smtClean="0">
                <a:solidFill>
                  <a:srgbClr val="0070C0"/>
                </a:solidFill>
              </a:rPr>
              <a:t> </a:t>
            </a:r>
            <a:r>
              <a:rPr lang="sk-SK" b="1" dirty="0" err="1" smtClean="0">
                <a:solidFill>
                  <a:srgbClr val="0070C0"/>
                </a:solidFill>
              </a:rPr>
              <a:t>effect</a:t>
            </a:r>
            <a:r>
              <a:rPr lang="sk-SK" b="1" dirty="0" smtClean="0">
                <a:solidFill>
                  <a:srgbClr val="0070C0"/>
                </a:solidFill>
              </a:rPr>
              <a:t>;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FF0000"/>
                </a:solidFill>
              </a:rPr>
              <a:t>EFSA</a:t>
            </a:r>
            <a:br>
              <a:rPr lang="sk-SK" b="1" dirty="0" smtClean="0">
                <a:solidFill>
                  <a:srgbClr val="FF0000"/>
                </a:solidFill>
              </a:rPr>
            </a:b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32766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European</a:t>
            </a:r>
            <a:r>
              <a:rPr lang="cs-CZ" b="1" dirty="0" smtClean="0"/>
              <a:t> </a:t>
            </a:r>
            <a:r>
              <a:rPr lang="cs-CZ" b="1" dirty="0" err="1" smtClean="0"/>
              <a:t>Food</a:t>
            </a:r>
            <a:r>
              <a:rPr lang="cs-CZ" dirty="0" smtClean="0"/>
              <a:t> </a:t>
            </a:r>
            <a:r>
              <a:rPr lang="cs-CZ" b="1" dirty="0" err="1" smtClean="0"/>
              <a:t>Safety</a:t>
            </a:r>
            <a:r>
              <a:rPr lang="cs-CZ" b="1" dirty="0" smtClean="0"/>
              <a:t> </a:t>
            </a:r>
            <a:r>
              <a:rPr lang="cs-CZ" b="1" dirty="0" err="1" smtClean="0"/>
              <a:t>Authority</a:t>
            </a:r>
            <a:r>
              <a:rPr lang="cs-CZ" b="1" dirty="0" smtClean="0"/>
              <a:t> (EFSA)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keystone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Union (EU) risk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regarding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feed</a:t>
            </a:r>
            <a:r>
              <a:rPr lang="cs-CZ" dirty="0" smtClean="0"/>
              <a:t> </a:t>
            </a:r>
            <a:r>
              <a:rPr lang="cs-CZ" dirty="0" err="1" smtClean="0"/>
              <a:t>safety</a:t>
            </a:r>
            <a:r>
              <a:rPr lang="cs-CZ" dirty="0" smtClean="0"/>
              <a:t>.</a:t>
            </a:r>
            <a:endParaRPr lang="en-US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EFSA </a:t>
            </a:r>
            <a:r>
              <a:rPr lang="cs-CZ" dirty="0" err="1" smtClean="0"/>
              <a:t>provides</a:t>
            </a:r>
            <a:r>
              <a:rPr lang="cs-CZ" dirty="0" smtClean="0"/>
              <a:t> independent </a:t>
            </a:r>
            <a:r>
              <a:rPr lang="cs-CZ" dirty="0" err="1" smtClean="0"/>
              <a:t>scientific</a:t>
            </a:r>
            <a:r>
              <a:rPr lang="cs-CZ" dirty="0" smtClean="0"/>
              <a:t> </a:t>
            </a:r>
            <a:r>
              <a:rPr lang="cs-CZ" dirty="0" err="1" smtClean="0"/>
              <a:t>advice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on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emerging</a:t>
            </a:r>
            <a:r>
              <a:rPr lang="cs-CZ" dirty="0" smtClean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.</a:t>
            </a:r>
            <a:endParaRPr lang="sk-SK" dirty="0"/>
          </a:p>
        </p:txBody>
      </p:sp>
      <p:pic>
        <p:nvPicPr>
          <p:cNvPr id="16388" name="il_fi" descr="EFSA_logo_en-52e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65725"/>
            <a:ext cx="2286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1226</Words>
  <Application>Microsoft Office PowerPoint</Application>
  <PresentationFormat>Prezentácia na obrazovke (4:3)</PresentationFormat>
  <Paragraphs>179</Paragraphs>
  <Slides>20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Food Safety and Adulteration</vt:lpstr>
      <vt:lpstr>Content </vt:lpstr>
      <vt:lpstr>Introduction</vt:lpstr>
      <vt:lpstr>Several food scandals </vt:lpstr>
      <vt:lpstr>Food scandals in V 4 countries</vt:lpstr>
      <vt:lpstr>Food origin ????</vt:lpstr>
      <vt:lpstr>Snímka 7</vt:lpstr>
      <vt:lpstr>Hazard</vt:lpstr>
      <vt:lpstr>EFSA </vt:lpstr>
      <vt:lpstr>Aspartame</vt:lpstr>
      <vt:lpstr>RASFF in the EU and Slovakia</vt:lpstr>
      <vt:lpstr>Selected members of RASFF</vt:lpstr>
      <vt:lpstr>Traceability</vt:lpstr>
      <vt:lpstr>Snímka 14</vt:lpstr>
      <vt:lpstr>Adulterated food by the Food Code</vt:lpstr>
      <vt:lpstr>Food adulteration</vt:lpstr>
      <vt:lpstr>Snímka 17</vt:lpstr>
      <vt:lpstr> Case of honey   </vt:lpstr>
      <vt:lpstr>Honey</vt:lpstr>
      <vt:lpstr>Prove of honey adulteration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and Adulteration</dc:title>
  <dc:creator>SPU</dc:creator>
  <cp:lastModifiedBy>Your User Name</cp:lastModifiedBy>
  <cp:revision>132</cp:revision>
  <cp:lastPrinted>2013-05-21T13:20:13Z</cp:lastPrinted>
  <dcterms:modified xsi:type="dcterms:W3CDTF">2013-06-23T14:27:56Z</dcterms:modified>
</cp:coreProperties>
</file>