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65" r:id="rId4"/>
    <p:sldId id="266" r:id="rId5"/>
    <p:sldId id="268" r:id="rId6"/>
    <p:sldId id="257" r:id="rId7"/>
    <p:sldId id="269" r:id="rId8"/>
    <p:sldId id="259" r:id="rId9"/>
    <p:sldId id="270" r:id="rId10"/>
    <p:sldId id="260" r:id="rId11"/>
    <p:sldId id="272" r:id="rId12"/>
    <p:sldId id="271" r:id="rId13"/>
    <p:sldId id="289" r:id="rId14"/>
    <p:sldId id="290" r:id="rId15"/>
    <p:sldId id="293" r:id="rId16"/>
    <p:sldId id="292" r:id="rId17"/>
    <p:sldId id="291" r:id="rId18"/>
    <p:sldId id="294"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6" r:id="rId32"/>
    <p:sldId id="261" r:id="rId33"/>
    <p:sldId id="287" r:id="rId34"/>
    <p:sldId id="288" r:id="rId35"/>
    <p:sldId id="262" r:id="rId36"/>
    <p:sldId id="295" r:id="rId37"/>
    <p:sldId id="296" r:id="rId38"/>
    <p:sldId id="297" r:id="rId39"/>
    <p:sldId id="298" r:id="rId40"/>
    <p:sldId id="299" r:id="rId41"/>
    <p:sldId id="300" r:id="rId42"/>
    <p:sldId id="301" r:id="rId43"/>
    <p:sldId id="302" r:id="rId44"/>
    <p:sldId id="307" r:id="rId45"/>
    <p:sldId id="308" r:id="rId46"/>
    <p:sldId id="309" r:id="rId47"/>
    <p:sldId id="310" r:id="rId48"/>
    <p:sldId id="311" r:id="rId49"/>
    <p:sldId id="312" r:id="rId50"/>
    <p:sldId id="304" r:id="rId51"/>
    <p:sldId id="305" r:id="rId52"/>
    <p:sldId id="306" r:id="rId53"/>
    <p:sldId id="263"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107" d="100"/>
          <a:sy n="107" d="100"/>
        </p:scale>
        <p:origin x="-84"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03C8DF6D-CA86-4EF7-AAE8-B74B82131BBE}" type="datetimeFigureOut">
              <a:rPr lang="ru-RU" smtClean="0"/>
              <a:t>18.06.2013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B3E0CF84-274D-4E71-AD5C-DDA2FF8FE391}"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3C8DF6D-CA86-4EF7-AAE8-B74B82131BBE}" type="datetimeFigureOut">
              <a:rPr lang="ru-RU" smtClean="0"/>
              <a:t>18.06.2013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E0CF84-274D-4E71-AD5C-DDA2FF8FE39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3C8DF6D-CA86-4EF7-AAE8-B74B82131BBE}" type="datetimeFigureOut">
              <a:rPr lang="ru-RU" smtClean="0"/>
              <a:t>18.06.2013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E0CF84-274D-4E71-AD5C-DDA2FF8FE39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03C8DF6D-CA86-4EF7-AAE8-B74B82131BBE}" type="datetimeFigureOut">
              <a:rPr lang="ru-RU" smtClean="0"/>
              <a:t>18.06.2013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E0CF84-274D-4E71-AD5C-DDA2FF8FE391}" type="slidenum">
              <a:rPr lang="ru-RU" smtClean="0"/>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3C8DF6D-CA86-4EF7-AAE8-B74B82131BBE}" type="datetimeFigureOut">
              <a:rPr lang="ru-RU" smtClean="0"/>
              <a:t>18.06.2013</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B3E0CF84-274D-4E71-AD5C-DDA2FF8FE391}"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03C8DF6D-CA86-4EF7-AAE8-B74B82131BBE}" type="datetimeFigureOut">
              <a:rPr lang="ru-RU" smtClean="0"/>
              <a:t>18.06.2013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E0CF84-274D-4E71-AD5C-DDA2FF8FE391}" type="slidenum">
              <a:rPr lang="ru-RU" smtClean="0"/>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03C8DF6D-CA86-4EF7-AAE8-B74B82131BBE}" type="datetimeFigureOut">
              <a:rPr lang="ru-RU" smtClean="0"/>
              <a:t>18.06.2013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E0CF84-274D-4E71-AD5C-DDA2FF8FE391}" type="slidenum">
              <a:rPr lang="ru-RU" smtClean="0"/>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3C8DF6D-CA86-4EF7-AAE8-B74B82131BBE}" type="datetimeFigureOut">
              <a:rPr lang="ru-RU" smtClean="0"/>
              <a:t>18.06.2013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3E0CF84-274D-4E71-AD5C-DDA2FF8FE39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C8DF6D-CA86-4EF7-AAE8-B74B82131BBE}" type="datetimeFigureOut">
              <a:rPr lang="ru-RU" smtClean="0"/>
              <a:t>18.06.2013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E0CF84-274D-4E71-AD5C-DDA2FF8FE39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3C8DF6D-CA86-4EF7-AAE8-B74B82131BBE}" type="datetimeFigureOut">
              <a:rPr lang="ru-RU" smtClean="0"/>
              <a:t>18.06.2013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E0CF84-274D-4E71-AD5C-DDA2FF8FE391}" type="slidenum">
              <a:rPr lang="ru-RU" smtClean="0"/>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3C8DF6D-CA86-4EF7-AAE8-B74B82131BBE}" type="datetimeFigureOut">
              <a:rPr lang="ru-RU" smtClean="0"/>
              <a:t>18.06.2013</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B3E0CF84-274D-4E71-AD5C-DDA2FF8FE391}"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3C8DF6D-CA86-4EF7-AAE8-B74B82131BBE}" type="datetimeFigureOut">
              <a:rPr lang="ru-RU" smtClean="0"/>
              <a:t>18.06.2013</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3E0CF84-274D-4E71-AD5C-DDA2FF8FE39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annya_iv@mail.r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0034" y="4143380"/>
            <a:ext cx="6400800" cy="1600200"/>
          </a:xfrm>
        </p:spPr>
        <p:txBody>
          <a:bodyPr/>
          <a:lstStyle/>
          <a:p>
            <a:pPr algn="l"/>
            <a:r>
              <a:rPr lang="en-US" b="1" dirty="0" smtClean="0">
                <a:solidFill>
                  <a:schemeClr val="tx1"/>
                </a:solidFill>
              </a:rPr>
              <a:t>Dr. Anna IVOLGA</a:t>
            </a:r>
          </a:p>
          <a:p>
            <a:pPr algn="l"/>
            <a:r>
              <a:rPr lang="en-US" b="1" dirty="0" smtClean="0">
                <a:solidFill>
                  <a:schemeClr val="tx1"/>
                </a:solidFill>
              </a:rPr>
              <a:t>Stavropol State Agrarian University</a:t>
            </a:r>
          </a:p>
          <a:p>
            <a:pPr algn="l"/>
            <a:r>
              <a:rPr lang="en-US" b="1" dirty="0" smtClean="0">
                <a:solidFill>
                  <a:schemeClr val="tx1"/>
                </a:solidFill>
              </a:rPr>
              <a:t>Stavropol, Russia</a:t>
            </a:r>
            <a:endParaRPr lang="ru-RU" b="1" dirty="0">
              <a:solidFill>
                <a:schemeClr val="tx1"/>
              </a:solidFill>
            </a:endParaRPr>
          </a:p>
        </p:txBody>
      </p:sp>
      <p:sp>
        <p:nvSpPr>
          <p:cNvPr id="2" name="Заголовок 1"/>
          <p:cNvSpPr>
            <a:spLocks noGrp="1"/>
          </p:cNvSpPr>
          <p:nvPr>
            <p:ph type="ctrTitle"/>
          </p:nvPr>
        </p:nvSpPr>
        <p:spPr/>
        <p:txBody>
          <a:bodyPr>
            <a:noAutofit/>
          </a:bodyPr>
          <a:lstStyle/>
          <a:p>
            <a:r>
              <a:rPr sz="2800" b="1" smtClean="0">
                <a:effectLst>
                  <a:outerShdw blurRad="38100" dist="38100" dir="2700000" algn="tl">
                    <a:srgbClr val="000000">
                      <a:alpha val="43137"/>
                    </a:srgbClr>
                  </a:outerShdw>
                </a:effectLst>
              </a:rPr>
              <a:t>CURRENT STATE AND POST-CRISIS DEVELOPMENTS OF </a:t>
            </a:r>
            <a:r>
              <a:rPr sz="2800" b="1" smtClean="0">
                <a:effectLst>
                  <a:outerShdw blurRad="38100" dist="38100" dir="2700000" algn="tl">
                    <a:srgbClr val="000000">
                      <a:alpha val="43137"/>
                    </a:srgbClr>
                  </a:outerShdw>
                </a:effectLst>
              </a:rPr>
              <a:t>EU-V4-CIS </a:t>
            </a:r>
            <a:r>
              <a:rPr sz="2800" b="1" smtClean="0">
                <a:effectLst>
                  <a:outerShdw blurRad="38100" dist="38100" dir="2700000" algn="tl">
                    <a:srgbClr val="000000">
                      <a:alpha val="43137"/>
                    </a:srgbClr>
                  </a:outerShdw>
                </a:effectLst>
              </a:rPr>
              <a:t>TRADE: </a:t>
            </a:r>
            <a:r>
              <a:rPr lang="ru-RU" sz="2800" b="1" dirty="0" smtClean="0">
                <a:effectLst>
                  <a:outerShdw blurRad="38100" dist="38100" dir="2700000" algn="tl">
                    <a:srgbClr val="000000">
                      <a:alpha val="43137"/>
                    </a:srgbClr>
                  </a:outerShdw>
                </a:effectLst>
              </a:rPr>
              <a:t/>
            </a:r>
            <a:br>
              <a:rPr lang="ru-RU" sz="2800" b="1" dirty="0" smtClean="0">
                <a:effectLst>
                  <a:outerShdw blurRad="38100" dist="38100" dir="2700000" algn="tl">
                    <a:srgbClr val="000000">
                      <a:alpha val="43137"/>
                    </a:srgbClr>
                  </a:outerShdw>
                </a:effectLst>
              </a:rPr>
            </a:br>
            <a:r>
              <a:rPr sz="2800" b="1" smtClean="0">
                <a:effectLst>
                  <a:outerShdw blurRad="38100" dist="38100" dir="2700000" algn="tl">
                    <a:srgbClr val="000000">
                      <a:alpha val="43137"/>
                    </a:srgbClr>
                  </a:outerShdw>
                </a:effectLst>
              </a:rPr>
              <a:t>PERSPECTIVE TOOLS TO ENSURE SUSTAINABILITY</a:t>
            </a:r>
            <a:endParaRPr lang="ru-RU" sz="2800"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286388"/>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3</a:t>
            </a:r>
            <a:r>
              <a:rPr lang="en-US" sz="2400" b="1" dirty="0" smtClean="0">
                <a:solidFill>
                  <a:schemeClr val="tx1"/>
                </a:solidFill>
                <a:effectLst>
                  <a:outerShdw blurRad="38100" dist="38100" dir="2700000" algn="tl">
                    <a:srgbClr val="000000">
                      <a:alpha val="43137"/>
                    </a:srgbClr>
                  </a:outerShdw>
                </a:effectLst>
              </a:rPr>
              <a:t> </a:t>
            </a:r>
            <a:r>
              <a:rPr lang="en-US" sz="2400" b="1" dirty="0" smtClean="0">
                <a:solidFill>
                  <a:schemeClr val="tx1"/>
                </a:solidFill>
                <a:effectLst>
                  <a:outerShdw blurRad="38100" dist="38100" dir="2700000" algn="tl">
                    <a:srgbClr val="000000">
                      <a:alpha val="43137"/>
                    </a:srgbClr>
                  </a:outerShdw>
                </a:effectLst>
              </a:rPr>
              <a:t>– Dynamics of EU-27 exports to some of the CIS countries in 2001-2011, %</a:t>
            </a:r>
            <a:endParaRPr lang="ru-RU" sz="2400" b="1" dirty="0">
              <a:solidFill>
                <a:schemeClr val="tx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srcRect/>
          <a:stretch>
            <a:fillRect/>
          </a:stretch>
        </p:blipFill>
        <p:spPr bwMode="auto">
          <a:xfrm>
            <a:off x="285720" y="214290"/>
            <a:ext cx="8594641" cy="521497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857256"/>
          </a:xfrm>
        </p:spPr>
        <p:txBody>
          <a:bodyPr>
            <a:noAutofit/>
          </a:bodyPr>
          <a:lstStyle/>
          <a:p>
            <a:r>
              <a:rPr lang="en-US" sz="3600" b="1" dirty="0" smtClean="0">
                <a:solidFill>
                  <a:srgbClr val="C00000"/>
                </a:solidFill>
                <a:effectLst>
                  <a:outerShdw blurRad="38100" dist="38100" dir="2700000" algn="tl">
                    <a:srgbClr val="000000">
                      <a:alpha val="43137"/>
                    </a:srgbClr>
                  </a:outerShdw>
                </a:effectLst>
              </a:rPr>
              <a:t>World Trade in Agricultural Products:</a:t>
            </a:r>
            <a:endParaRPr lang="ru-RU" sz="36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285860"/>
            <a:ext cx="8572560" cy="5286412"/>
          </a:xfrm>
        </p:spPr>
        <p:txBody>
          <a:bodyPr>
            <a:normAutofit/>
          </a:bodyPr>
          <a:lstStyle/>
          <a:p>
            <a:r>
              <a:rPr lang="en-US" dirty="0" smtClean="0"/>
              <a:t>World trade in agricultural products in 2010 increased 12% compared to 2008 and reached record highs. </a:t>
            </a:r>
            <a:endParaRPr lang="en-US" dirty="0" smtClean="0"/>
          </a:p>
          <a:p>
            <a:endParaRPr lang="en-US" sz="500" dirty="0" smtClean="0"/>
          </a:p>
          <a:p>
            <a:r>
              <a:rPr lang="en-US" dirty="0" smtClean="0"/>
              <a:t>Increased </a:t>
            </a:r>
            <a:r>
              <a:rPr lang="en-US" dirty="0" smtClean="0"/>
              <a:t>trade in agriculture was due increased product demand from major emerging economies compared to previous years. </a:t>
            </a:r>
            <a:endParaRPr lang="en-US" dirty="0" smtClean="0"/>
          </a:p>
          <a:p>
            <a:endParaRPr lang="en-US" sz="500" dirty="0" smtClean="0"/>
          </a:p>
          <a:p>
            <a:r>
              <a:rPr lang="en-US" dirty="0" smtClean="0"/>
              <a:t>World </a:t>
            </a:r>
            <a:r>
              <a:rPr lang="en-US" dirty="0" smtClean="0"/>
              <a:t>agricultural trade reached an all-time high, at least 12% (expressed in Euros) above the previous record set in 2008. </a:t>
            </a:r>
            <a:endParaRPr lang="en-US" dirty="0" smtClean="0"/>
          </a:p>
          <a:p>
            <a:endParaRPr lang="en-US" sz="500" dirty="0" smtClean="0"/>
          </a:p>
          <a:p>
            <a:r>
              <a:rPr lang="en-US" dirty="0" smtClean="0"/>
              <a:t>The </a:t>
            </a:r>
            <a:r>
              <a:rPr lang="en-US" dirty="0" smtClean="0"/>
              <a:t>impact of the economic crisis led to a contraction of 6% in global agricultural exports in 2009 but they rebounded by 20% in 2010</a:t>
            </a:r>
            <a:endParaRPr lang="ru-RU"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286388"/>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a:t>
            </a:r>
            <a:r>
              <a:rPr lang="en-US" sz="2400" b="1" dirty="0" smtClean="0">
                <a:solidFill>
                  <a:schemeClr val="tx1"/>
                </a:solidFill>
                <a:effectLst>
                  <a:outerShdw blurRad="38100" dist="38100" dir="2700000" algn="tl">
                    <a:srgbClr val="000000">
                      <a:alpha val="43137"/>
                    </a:srgbClr>
                  </a:outerShdw>
                </a:effectLst>
              </a:rPr>
              <a:t>4 </a:t>
            </a:r>
            <a:r>
              <a:rPr lang="en-US" sz="2400" b="1" dirty="0" smtClean="0">
                <a:solidFill>
                  <a:schemeClr val="tx1"/>
                </a:solidFill>
                <a:effectLst>
                  <a:outerShdw blurRad="38100" dist="38100" dir="2700000" algn="tl">
                    <a:srgbClr val="000000">
                      <a:alpha val="43137"/>
                    </a:srgbClr>
                  </a:outerShdw>
                </a:effectLst>
              </a:rPr>
              <a:t>– </a:t>
            </a:r>
            <a:r>
              <a:rPr lang="en-US" sz="2400" b="1" dirty="0" smtClean="0">
                <a:solidFill>
                  <a:schemeClr val="tx1"/>
                </a:solidFill>
                <a:effectLst>
                  <a:outerShdw blurRad="38100" dist="38100" dir="2700000" algn="tl">
                    <a:srgbClr val="000000">
                      <a:alpha val="43137"/>
                    </a:srgbClr>
                  </a:outerShdw>
                </a:effectLst>
              </a:rPr>
              <a:t>World export and import of agricultural products in 2008-2011</a:t>
            </a:r>
            <a:r>
              <a:rPr lang="en-US" sz="2400" b="1" dirty="0" smtClean="0">
                <a:solidFill>
                  <a:schemeClr val="tx1"/>
                </a:solidFill>
                <a:effectLst>
                  <a:outerShdw blurRad="38100" dist="38100" dir="2700000" algn="tl">
                    <a:srgbClr val="000000">
                      <a:alpha val="43137"/>
                    </a:srgbClr>
                  </a:outerShdw>
                </a:effectLst>
              </a:rPr>
              <a:t>, </a:t>
            </a:r>
            <a:r>
              <a:rPr lang="en-US" sz="2400" b="1" dirty="0" err="1" smtClean="0">
                <a:solidFill>
                  <a:schemeClr val="tx1"/>
                </a:solidFill>
                <a:effectLst>
                  <a:outerShdw blurRad="38100" dist="38100" dir="2700000" algn="tl">
                    <a:srgbClr val="000000">
                      <a:alpha val="43137"/>
                    </a:srgbClr>
                  </a:outerShdw>
                </a:effectLst>
              </a:rPr>
              <a:t>bln</a:t>
            </a:r>
            <a:r>
              <a:rPr lang="en-US" sz="2400" b="1" dirty="0" smtClean="0">
                <a:solidFill>
                  <a:schemeClr val="tx1"/>
                </a:solidFill>
                <a:effectLst>
                  <a:outerShdw blurRad="38100" dist="38100" dir="2700000" algn="tl">
                    <a:srgbClr val="000000">
                      <a:alpha val="43137"/>
                    </a:srgbClr>
                  </a:outerShdw>
                </a:effectLst>
              </a:rPr>
              <a:t>. </a:t>
            </a:r>
            <a:r>
              <a:rPr lang="ru-RU" sz="2400" b="1" dirty="0" smtClean="0">
                <a:solidFill>
                  <a:schemeClr val="tx1"/>
                </a:solidFill>
                <a:effectLst>
                  <a:outerShdw blurRad="38100" dist="38100" dir="2700000" algn="tl">
                    <a:srgbClr val="000000">
                      <a:alpha val="43137"/>
                    </a:srgbClr>
                  </a:outerShdw>
                </a:effectLst>
              </a:rPr>
              <a:t>€ </a:t>
            </a:r>
            <a:endParaRPr lang="ru-RU" sz="2400" b="1" dirty="0">
              <a:solidFill>
                <a:schemeClr val="tx1"/>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a:srcRect l="2930" t="24170" r="20312" b="17968"/>
          <a:stretch>
            <a:fillRect/>
          </a:stretch>
        </p:blipFill>
        <p:spPr bwMode="auto">
          <a:xfrm>
            <a:off x="142843" y="214290"/>
            <a:ext cx="8766077" cy="528641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857256"/>
          </a:xfrm>
        </p:spPr>
        <p:txBody>
          <a:bodyPr>
            <a:noAutofit/>
          </a:bodyPr>
          <a:lstStyle/>
          <a:p>
            <a:r>
              <a:rPr lang="en-US" sz="3600" b="1" dirty="0" smtClean="0">
                <a:solidFill>
                  <a:srgbClr val="C00000"/>
                </a:solidFill>
                <a:effectLst>
                  <a:outerShdw blurRad="38100" dist="38100" dir="2700000" algn="tl">
                    <a:srgbClr val="000000">
                      <a:alpha val="43137"/>
                    </a:srgbClr>
                  </a:outerShdw>
                </a:effectLst>
              </a:rPr>
              <a:t>World Trade in Agricultural Products </a:t>
            </a:r>
            <a:r>
              <a:rPr lang="en-US" sz="2800" b="1" dirty="0" smtClean="0">
                <a:solidFill>
                  <a:srgbClr val="C00000"/>
                </a:solidFill>
                <a:effectLst>
                  <a:outerShdw blurRad="38100" dist="38100" dir="2700000" algn="tl">
                    <a:srgbClr val="000000">
                      <a:alpha val="43137"/>
                    </a:srgbClr>
                  </a:outerShdw>
                </a:effectLst>
              </a:rPr>
              <a:t>(cont.)</a:t>
            </a:r>
            <a:r>
              <a:rPr lang="en-US" sz="3600" b="1" dirty="0" smtClean="0">
                <a:solidFill>
                  <a:srgbClr val="C00000"/>
                </a:solidFill>
                <a:effectLst>
                  <a:outerShdw blurRad="38100" dist="38100" dir="2700000" algn="tl">
                    <a:srgbClr val="000000">
                      <a:alpha val="43137"/>
                    </a:srgbClr>
                  </a:outerShdw>
                </a:effectLst>
              </a:rPr>
              <a:t>:</a:t>
            </a:r>
            <a:endParaRPr lang="ru-RU" sz="36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285860"/>
            <a:ext cx="8572560" cy="5286412"/>
          </a:xfrm>
        </p:spPr>
        <p:txBody>
          <a:bodyPr>
            <a:normAutofit/>
          </a:bodyPr>
          <a:lstStyle/>
          <a:p>
            <a:r>
              <a:rPr lang="en-US" dirty="0" smtClean="0"/>
              <a:t>World </a:t>
            </a:r>
            <a:r>
              <a:rPr lang="en-US" dirty="0" smtClean="0"/>
              <a:t>main exporters of agricultural </a:t>
            </a:r>
            <a:r>
              <a:rPr lang="en-US" dirty="0" smtClean="0"/>
              <a:t>products in </a:t>
            </a:r>
            <a:r>
              <a:rPr lang="en-US" dirty="0" smtClean="0"/>
              <a:t>2011 are </a:t>
            </a:r>
            <a:br>
              <a:rPr lang="en-US" dirty="0" smtClean="0"/>
            </a:br>
            <a:r>
              <a:rPr lang="en-US" dirty="0" smtClean="0"/>
              <a:t>EU-27, USA and Brazil. </a:t>
            </a:r>
          </a:p>
          <a:p>
            <a:endParaRPr lang="en-US" sz="500" dirty="0" smtClean="0"/>
          </a:p>
          <a:p>
            <a:r>
              <a:rPr lang="en-US" dirty="0" smtClean="0"/>
              <a:t>These 3 countries increased their export volumes in 2011 in comparison with 2008. </a:t>
            </a:r>
          </a:p>
          <a:p>
            <a:endParaRPr lang="en-US" sz="500" dirty="0" smtClean="0"/>
          </a:p>
          <a:p>
            <a:r>
              <a:rPr lang="en-US" dirty="0" smtClean="0"/>
              <a:t>China took the 4</a:t>
            </a:r>
            <a:r>
              <a:rPr lang="en-US" baseline="30000" dirty="0" smtClean="0"/>
              <a:t>th</a:t>
            </a:r>
            <a:r>
              <a:rPr lang="en-US" dirty="0" smtClean="0"/>
              <a:t> place in 2011, while exports from Canada and Argentina grew in much lower rates, comparing to exports from China. </a:t>
            </a:r>
          </a:p>
          <a:p>
            <a:endParaRPr lang="en-US" sz="500" dirty="0" smtClean="0"/>
          </a:p>
          <a:p>
            <a:r>
              <a:rPr lang="en-US" dirty="0" smtClean="0"/>
              <a:t>China, having the world’s biggest population, is able to provide sufficient internal requirements of agricultural products and food and, moreover, to increase export volumes.</a:t>
            </a:r>
            <a:endParaRPr lang="ru-RU"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429264"/>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5</a:t>
            </a:r>
            <a:r>
              <a:rPr lang="en-US" sz="2400" b="1" dirty="0" smtClean="0">
                <a:solidFill>
                  <a:schemeClr val="tx1"/>
                </a:solidFill>
                <a:effectLst>
                  <a:outerShdw blurRad="38100" dist="38100" dir="2700000" algn="tl">
                    <a:srgbClr val="000000">
                      <a:alpha val="43137"/>
                    </a:srgbClr>
                  </a:outerShdw>
                </a:effectLst>
              </a:rPr>
              <a:t> </a:t>
            </a:r>
            <a:r>
              <a:rPr lang="en-US" sz="2400" b="1" dirty="0" smtClean="0">
                <a:solidFill>
                  <a:schemeClr val="tx1"/>
                </a:solidFill>
                <a:effectLst>
                  <a:outerShdw blurRad="38100" dist="38100" dir="2700000" algn="tl">
                    <a:srgbClr val="000000">
                      <a:alpha val="43137"/>
                    </a:srgbClr>
                  </a:outerShdw>
                </a:effectLst>
              </a:rPr>
              <a:t>– </a:t>
            </a:r>
            <a:r>
              <a:rPr lang="en-US" sz="2400" b="1" dirty="0" smtClean="0">
                <a:solidFill>
                  <a:schemeClr val="tx1"/>
                </a:solidFill>
                <a:effectLst>
                  <a:outerShdw blurRad="38100" dist="38100" dir="2700000" algn="tl">
                    <a:srgbClr val="000000">
                      <a:alpha val="43137"/>
                    </a:srgbClr>
                  </a:outerShdw>
                </a:effectLst>
              </a:rPr>
              <a:t>World main exporters of agricultural products in 2011</a:t>
            </a:r>
            <a:r>
              <a:rPr lang="en-US" sz="2400" b="1" dirty="0" smtClean="0">
                <a:solidFill>
                  <a:schemeClr val="tx1"/>
                </a:solidFill>
                <a:effectLst>
                  <a:outerShdw blurRad="38100" dist="38100" dir="2700000" algn="tl">
                    <a:srgbClr val="000000">
                      <a:alpha val="43137"/>
                    </a:srgbClr>
                  </a:outerShdw>
                </a:effectLst>
              </a:rPr>
              <a:t>, </a:t>
            </a:r>
            <a:r>
              <a:rPr lang="en-US" sz="2400" b="1" dirty="0" err="1" smtClean="0">
                <a:solidFill>
                  <a:schemeClr val="tx1"/>
                </a:solidFill>
                <a:effectLst>
                  <a:outerShdw blurRad="38100" dist="38100" dir="2700000" algn="tl">
                    <a:srgbClr val="000000">
                      <a:alpha val="43137"/>
                    </a:srgbClr>
                  </a:outerShdw>
                </a:effectLst>
              </a:rPr>
              <a:t>bln</a:t>
            </a:r>
            <a:r>
              <a:rPr lang="en-US" sz="2400" b="1" dirty="0" smtClean="0">
                <a:solidFill>
                  <a:schemeClr val="tx1"/>
                </a:solidFill>
                <a:effectLst>
                  <a:outerShdw blurRad="38100" dist="38100" dir="2700000" algn="tl">
                    <a:srgbClr val="000000">
                      <a:alpha val="43137"/>
                    </a:srgbClr>
                  </a:outerShdw>
                </a:effectLst>
              </a:rPr>
              <a:t>. $</a:t>
            </a:r>
            <a:r>
              <a:rPr lang="ru-RU" sz="2400" b="1" dirty="0" smtClean="0">
                <a:solidFill>
                  <a:schemeClr val="tx1"/>
                </a:solidFill>
                <a:effectLst>
                  <a:outerShdw blurRad="38100" dist="38100" dir="2700000" algn="tl">
                    <a:srgbClr val="000000">
                      <a:alpha val="43137"/>
                    </a:srgbClr>
                  </a:outerShdw>
                </a:effectLst>
              </a:rPr>
              <a:t> </a:t>
            </a:r>
            <a:endParaRPr lang="ru-RU" sz="2400" b="1" dirty="0">
              <a:solidFill>
                <a:schemeClr val="tx1"/>
              </a:solidFill>
              <a:effectLst>
                <a:outerShdw blurRad="38100" dist="38100" dir="2700000" algn="tl">
                  <a:srgbClr val="000000">
                    <a:alpha val="43137"/>
                  </a:srgbClr>
                </a:outerShdw>
              </a:effectLst>
            </a:endParaRPr>
          </a:p>
        </p:txBody>
      </p:sp>
      <p:pic>
        <p:nvPicPr>
          <p:cNvPr id="13314" name="Picture 2"/>
          <p:cNvPicPr>
            <a:picLocks noChangeAspect="1" noChangeArrowheads="1"/>
          </p:cNvPicPr>
          <p:nvPr/>
        </p:nvPicPr>
        <p:blipFill>
          <a:blip r:embed="rId2"/>
          <a:srcRect l="3711" t="24903" r="20703" b="18700"/>
          <a:stretch>
            <a:fillRect/>
          </a:stretch>
        </p:blipFill>
        <p:spPr bwMode="auto">
          <a:xfrm>
            <a:off x="214282" y="357166"/>
            <a:ext cx="8736774" cy="521497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429264"/>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a:t>
            </a:r>
            <a:r>
              <a:rPr lang="en-US" sz="2400" b="1" dirty="0" smtClean="0">
                <a:solidFill>
                  <a:schemeClr val="tx1"/>
                </a:solidFill>
                <a:effectLst>
                  <a:outerShdw blurRad="38100" dist="38100" dir="2700000" algn="tl">
                    <a:srgbClr val="000000">
                      <a:alpha val="43137"/>
                    </a:srgbClr>
                  </a:outerShdw>
                </a:effectLst>
              </a:rPr>
              <a:t>6 </a:t>
            </a:r>
            <a:r>
              <a:rPr lang="en-US" sz="2400" b="1" dirty="0" smtClean="0">
                <a:solidFill>
                  <a:schemeClr val="tx1"/>
                </a:solidFill>
                <a:effectLst>
                  <a:outerShdw blurRad="38100" dist="38100" dir="2700000" algn="tl">
                    <a:srgbClr val="000000">
                      <a:alpha val="43137"/>
                    </a:srgbClr>
                  </a:outerShdw>
                </a:effectLst>
              </a:rPr>
              <a:t>– </a:t>
            </a:r>
            <a:r>
              <a:rPr lang="en-US" sz="2400" b="1" dirty="0" smtClean="0">
                <a:solidFill>
                  <a:schemeClr val="tx1"/>
                </a:solidFill>
                <a:effectLst>
                  <a:outerShdw blurRad="38100" dist="38100" dir="2700000" algn="tl">
                    <a:srgbClr val="000000">
                      <a:alpha val="43137"/>
                    </a:srgbClr>
                  </a:outerShdw>
                </a:effectLst>
              </a:rPr>
              <a:t>World main net-exporters of agricultural products in 2011</a:t>
            </a:r>
            <a:r>
              <a:rPr lang="en-US" sz="2400" b="1" dirty="0" smtClean="0">
                <a:solidFill>
                  <a:schemeClr val="tx1"/>
                </a:solidFill>
                <a:effectLst>
                  <a:outerShdw blurRad="38100" dist="38100" dir="2700000" algn="tl">
                    <a:srgbClr val="000000">
                      <a:alpha val="43137"/>
                    </a:srgbClr>
                  </a:outerShdw>
                </a:effectLst>
              </a:rPr>
              <a:t>, </a:t>
            </a:r>
            <a:r>
              <a:rPr lang="en-US" sz="2400" b="1" dirty="0" err="1" smtClean="0">
                <a:solidFill>
                  <a:schemeClr val="tx1"/>
                </a:solidFill>
                <a:effectLst>
                  <a:outerShdw blurRad="38100" dist="38100" dir="2700000" algn="tl">
                    <a:srgbClr val="000000">
                      <a:alpha val="43137"/>
                    </a:srgbClr>
                  </a:outerShdw>
                </a:effectLst>
              </a:rPr>
              <a:t>bln</a:t>
            </a:r>
            <a:r>
              <a:rPr lang="en-US" sz="2400" b="1" dirty="0" smtClean="0">
                <a:solidFill>
                  <a:schemeClr val="tx1"/>
                </a:solidFill>
                <a:effectLst>
                  <a:outerShdw blurRad="38100" dist="38100" dir="2700000" algn="tl">
                    <a:srgbClr val="000000">
                      <a:alpha val="43137"/>
                    </a:srgbClr>
                  </a:outerShdw>
                </a:effectLst>
              </a:rPr>
              <a:t>. $</a:t>
            </a:r>
            <a:r>
              <a:rPr lang="ru-RU" sz="2400" b="1" dirty="0" smtClean="0">
                <a:solidFill>
                  <a:schemeClr val="tx1"/>
                </a:solidFill>
                <a:effectLst>
                  <a:outerShdw blurRad="38100" dist="38100" dir="2700000" algn="tl">
                    <a:srgbClr val="000000">
                      <a:alpha val="43137"/>
                    </a:srgbClr>
                  </a:outerShdw>
                </a:effectLst>
              </a:rPr>
              <a:t> </a:t>
            </a:r>
            <a:endParaRPr lang="ru-RU" sz="2400" b="1" dirty="0">
              <a:solidFill>
                <a:schemeClr val="tx1"/>
              </a:solidFill>
              <a:effectLst>
                <a:outerShdw blurRad="38100" dist="38100" dir="2700000" algn="tl">
                  <a:srgbClr val="000000">
                    <a:alpha val="43137"/>
                  </a:srgbClr>
                </a:outerShdw>
              </a:effectLst>
            </a:endParaRPr>
          </a:p>
        </p:txBody>
      </p:sp>
      <p:pic>
        <p:nvPicPr>
          <p:cNvPr id="15362" name="Picture 2"/>
          <p:cNvPicPr>
            <a:picLocks noChangeAspect="1" noChangeArrowheads="1"/>
          </p:cNvPicPr>
          <p:nvPr/>
        </p:nvPicPr>
        <p:blipFill>
          <a:blip r:embed="rId2"/>
          <a:srcRect l="3515" t="17578" r="20312" b="25293"/>
          <a:stretch>
            <a:fillRect/>
          </a:stretch>
        </p:blipFill>
        <p:spPr bwMode="auto">
          <a:xfrm>
            <a:off x="285720" y="285728"/>
            <a:ext cx="8643998" cy="518639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857256"/>
          </a:xfrm>
        </p:spPr>
        <p:txBody>
          <a:bodyPr>
            <a:noAutofit/>
          </a:bodyPr>
          <a:lstStyle/>
          <a:p>
            <a:r>
              <a:rPr lang="en-US" sz="3600" b="1" dirty="0" smtClean="0">
                <a:solidFill>
                  <a:srgbClr val="C00000"/>
                </a:solidFill>
                <a:effectLst>
                  <a:outerShdw blurRad="38100" dist="38100" dir="2700000" algn="tl">
                    <a:srgbClr val="000000">
                      <a:alpha val="43137"/>
                    </a:srgbClr>
                  </a:outerShdw>
                </a:effectLst>
              </a:rPr>
              <a:t>World Trade in Agricultural Products </a:t>
            </a:r>
            <a:r>
              <a:rPr lang="en-US" sz="2800" b="1" dirty="0" smtClean="0">
                <a:solidFill>
                  <a:srgbClr val="C00000"/>
                </a:solidFill>
                <a:effectLst>
                  <a:outerShdw blurRad="38100" dist="38100" dir="2700000" algn="tl">
                    <a:srgbClr val="000000">
                      <a:alpha val="43137"/>
                    </a:srgbClr>
                  </a:outerShdw>
                </a:effectLst>
              </a:rPr>
              <a:t>(cont.)</a:t>
            </a:r>
            <a:r>
              <a:rPr lang="en-US" sz="3600" b="1" dirty="0" smtClean="0">
                <a:solidFill>
                  <a:srgbClr val="C00000"/>
                </a:solidFill>
                <a:effectLst>
                  <a:outerShdw blurRad="38100" dist="38100" dir="2700000" algn="tl">
                    <a:srgbClr val="000000">
                      <a:alpha val="43137"/>
                    </a:srgbClr>
                  </a:outerShdw>
                </a:effectLst>
              </a:rPr>
              <a:t>:</a:t>
            </a:r>
            <a:endParaRPr lang="ru-RU" sz="36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285860"/>
            <a:ext cx="8572560" cy="5286412"/>
          </a:xfrm>
        </p:spPr>
        <p:txBody>
          <a:bodyPr>
            <a:normAutofit/>
          </a:bodyPr>
          <a:lstStyle/>
          <a:p>
            <a:r>
              <a:rPr lang="en-US" dirty="0" smtClean="0"/>
              <a:t>EU-27, USA and Japan remained world 3 leading importers of agricultural products in 2011. </a:t>
            </a:r>
          </a:p>
          <a:p>
            <a:endParaRPr lang="en-US" sz="500" dirty="0" smtClean="0"/>
          </a:p>
          <a:p>
            <a:r>
              <a:rPr lang="en-US" dirty="0" smtClean="0"/>
              <a:t>China took 4</a:t>
            </a:r>
            <a:r>
              <a:rPr lang="en-US" baseline="30000" dirty="0" smtClean="0"/>
              <a:t>th</a:t>
            </a:r>
            <a:r>
              <a:rPr lang="en-US" dirty="0" smtClean="0"/>
              <a:t> place with almost 30% growth of import volumes during 2008-2011s. </a:t>
            </a:r>
          </a:p>
          <a:p>
            <a:endParaRPr lang="en-US" sz="500" dirty="0" smtClean="0"/>
          </a:p>
          <a:p>
            <a:r>
              <a:rPr lang="en-US" dirty="0" smtClean="0"/>
              <a:t>Russia, being the world’s most potential agricultural producer, is increasing its import of agricultural products (5</a:t>
            </a:r>
            <a:r>
              <a:rPr lang="en-US" baseline="30000" dirty="0" smtClean="0"/>
              <a:t>th</a:t>
            </a:r>
            <a:r>
              <a:rPr lang="en-US" dirty="0" smtClean="0"/>
              <a:t> leading importer in 2011). </a:t>
            </a:r>
          </a:p>
          <a:p>
            <a:endParaRPr lang="en-US" sz="5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429264"/>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a:t>
            </a:r>
            <a:r>
              <a:rPr lang="en-US" sz="2400" b="1" dirty="0" smtClean="0">
                <a:solidFill>
                  <a:schemeClr val="tx1"/>
                </a:solidFill>
                <a:effectLst>
                  <a:outerShdw blurRad="38100" dist="38100" dir="2700000" algn="tl">
                    <a:srgbClr val="000000">
                      <a:alpha val="43137"/>
                    </a:srgbClr>
                  </a:outerShdw>
                </a:effectLst>
              </a:rPr>
              <a:t>7 </a:t>
            </a:r>
            <a:r>
              <a:rPr lang="en-US" sz="2400" b="1" dirty="0" smtClean="0">
                <a:solidFill>
                  <a:schemeClr val="tx1"/>
                </a:solidFill>
                <a:effectLst>
                  <a:outerShdw blurRad="38100" dist="38100" dir="2700000" algn="tl">
                    <a:srgbClr val="000000">
                      <a:alpha val="43137"/>
                    </a:srgbClr>
                  </a:outerShdw>
                </a:effectLst>
              </a:rPr>
              <a:t>– </a:t>
            </a:r>
            <a:r>
              <a:rPr lang="en-US" sz="2400" b="1" dirty="0" smtClean="0">
                <a:solidFill>
                  <a:schemeClr val="tx1"/>
                </a:solidFill>
                <a:effectLst>
                  <a:outerShdw blurRad="38100" dist="38100" dir="2700000" algn="tl">
                    <a:srgbClr val="000000">
                      <a:alpha val="43137"/>
                    </a:srgbClr>
                  </a:outerShdw>
                </a:effectLst>
              </a:rPr>
              <a:t>World main importers of agricultural products in 2011</a:t>
            </a:r>
            <a:r>
              <a:rPr lang="en-US" sz="2400" b="1" dirty="0" smtClean="0">
                <a:solidFill>
                  <a:schemeClr val="tx1"/>
                </a:solidFill>
                <a:effectLst>
                  <a:outerShdw blurRad="38100" dist="38100" dir="2700000" algn="tl">
                    <a:srgbClr val="000000">
                      <a:alpha val="43137"/>
                    </a:srgbClr>
                  </a:outerShdw>
                </a:effectLst>
              </a:rPr>
              <a:t>, </a:t>
            </a:r>
            <a:r>
              <a:rPr lang="en-US" sz="2400" b="1" dirty="0" err="1" smtClean="0">
                <a:solidFill>
                  <a:schemeClr val="tx1"/>
                </a:solidFill>
                <a:effectLst>
                  <a:outerShdw blurRad="38100" dist="38100" dir="2700000" algn="tl">
                    <a:srgbClr val="000000">
                      <a:alpha val="43137"/>
                    </a:srgbClr>
                  </a:outerShdw>
                </a:effectLst>
              </a:rPr>
              <a:t>bln</a:t>
            </a:r>
            <a:r>
              <a:rPr lang="en-US" sz="2400" b="1" dirty="0" smtClean="0">
                <a:solidFill>
                  <a:schemeClr val="tx1"/>
                </a:solidFill>
                <a:effectLst>
                  <a:outerShdw blurRad="38100" dist="38100" dir="2700000" algn="tl">
                    <a:srgbClr val="000000">
                      <a:alpha val="43137"/>
                    </a:srgbClr>
                  </a:outerShdw>
                </a:effectLst>
              </a:rPr>
              <a:t>. $</a:t>
            </a:r>
            <a:r>
              <a:rPr lang="ru-RU" sz="2400" b="1" dirty="0" smtClean="0">
                <a:solidFill>
                  <a:schemeClr val="tx1"/>
                </a:solidFill>
                <a:effectLst>
                  <a:outerShdw blurRad="38100" dist="38100" dir="2700000" algn="tl">
                    <a:srgbClr val="000000">
                      <a:alpha val="43137"/>
                    </a:srgbClr>
                  </a:outerShdw>
                </a:effectLst>
              </a:rPr>
              <a:t> </a:t>
            </a:r>
            <a:endParaRPr lang="ru-RU" sz="2400" b="1" dirty="0">
              <a:solidFill>
                <a:schemeClr val="tx1"/>
              </a:solidFill>
              <a:effectLst>
                <a:outerShdw blurRad="38100" dist="38100" dir="2700000" algn="tl">
                  <a:srgbClr val="000000">
                    <a:alpha val="43137"/>
                  </a:srgbClr>
                </a:outerShdw>
              </a:effectLst>
            </a:endParaRPr>
          </a:p>
        </p:txBody>
      </p:sp>
      <p:pic>
        <p:nvPicPr>
          <p:cNvPr id="14338" name="Picture 2"/>
          <p:cNvPicPr>
            <a:picLocks noChangeAspect="1" noChangeArrowheads="1"/>
          </p:cNvPicPr>
          <p:nvPr/>
        </p:nvPicPr>
        <p:blipFill>
          <a:blip r:embed="rId2"/>
          <a:srcRect l="3516" t="17578" r="20312" b="25293"/>
          <a:stretch>
            <a:fillRect/>
          </a:stretch>
        </p:blipFill>
        <p:spPr bwMode="auto">
          <a:xfrm>
            <a:off x="214282" y="285728"/>
            <a:ext cx="8810688" cy="528641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429264"/>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8</a:t>
            </a:r>
            <a:r>
              <a:rPr lang="en-US" sz="2400" b="1" dirty="0" smtClean="0">
                <a:solidFill>
                  <a:schemeClr val="tx1"/>
                </a:solidFill>
                <a:effectLst>
                  <a:outerShdw blurRad="38100" dist="38100" dir="2700000" algn="tl">
                    <a:srgbClr val="000000">
                      <a:alpha val="43137"/>
                    </a:srgbClr>
                  </a:outerShdw>
                </a:effectLst>
              </a:rPr>
              <a:t> </a:t>
            </a:r>
            <a:r>
              <a:rPr lang="en-US" sz="2400" b="1" dirty="0" smtClean="0">
                <a:solidFill>
                  <a:schemeClr val="tx1"/>
                </a:solidFill>
                <a:effectLst>
                  <a:outerShdw blurRad="38100" dist="38100" dir="2700000" algn="tl">
                    <a:srgbClr val="000000">
                      <a:alpha val="43137"/>
                    </a:srgbClr>
                  </a:outerShdw>
                </a:effectLst>
              </a:rPr>
              <a:t>– </a:t>
            </a:r>
            <a:r>
              <a:rPr lang="en-US" sz="2400" b="1" dirty="0" smtClean="0">
                <a:solidFill>
                  <a:schemeClr val="tx1"/>
                </a:solidFill>
                <a:effectLst>
                  <a:outerShdw blurRad="38100" dist="38100" dir="2700000" algn="tl">
                    <a:srgbClr val="000000">
                      <a:alpha val="43137"/>
                    </a:srgbClr>
                  </a:outerShdw>
                </a:effectLst>
              </a:rPr>
              <a:t>World main net-importers of agricultural products in 2011</a:t>
            </a:r>
            <a:r>
              <a:rPr lang="en-US" sz="2400" b="1" dirty="0" smtClean="0">
                <a:solidFill>
                  <a:schemeClr val="tx1"/>
                </a:solidFill>
                <a:effectLst>
                  <a:outerShdw blurRad="38100" dist="38100" dir="2700000" algn="tl">
                    <a:srgbClr val="000000">
                      <a:alpha val="43137"/>
                    </a:srgbClr>
                  </a:outerShdw>
                </a:effectLst>
              </a:rPr>
              <a:t>, </a:t>
            </a:r>
            <a:r>
              <a:rPr lang="en-US" sz="2400" b="1" dirty="0" err="1" smtClean="0">
                <a:solidFill>
                  <a:schemeClr val="tx1"/>
                </a:solidFill>
                <a:effectLst>
                  <a:outerShdw blurRad="38100" dist="38100" dir="2700000" algn="tl">
                    <a:srgbClr val="000000">
                      <a:alpha val="43137"/>
                    </a:srgbClr>
                  </a:outerShdw>
                </a:effectLst>
              </a:rPr>
              <a:t>bln</a:t>
            </a:r>
            <a:r>
              <a:rPr lang="en-US" sz="2400" b="1" dirty="0" smtClean="0">
                <a:solidFill>
                  <a:schemeClr val="tx1"/>
                </a:solidFill>
                <a:effectLst>
                  <a:outerShdw blurRad="38100" dist="38100" dir="2700000" algn="tl">
                    <a:srgbClr val="000000">
                      <a:alpha val="43137"/>
                    </a:srgbClr>
                  </a:outerShdw>
                </a:effectLst>
              </a:rPr>
              <a:t>. $</a:t>
            </a:r>
            <a:r>
              <a:rPr lang="ru-RU" sz="2400" b="1" dirty="0" smtClean="0">
                <a:solidFill>
                  <a:schemeClr val="tx1"/>
                </a:solidFill>
                <a:effectLst>
                  <a:outerShdw blurRad="38100" dist="38100" dir="2700000" algn="tl">
                    <a:srgbClr val="000000">
                      <a:alpha val="43137"/>
                    </a:srgbClr>
                  </a:outerShdw>
                </a:effectLst>
              </a:rPr>
              <a:t> </a:t>
            </a:r>
            <a:endParaRPr lang="ru-RU" sz="2400" b="1" dirty="0">
              <a:solidFill>
                <a:schemeClr val="tx1"/>
              </a:solidFill>
              <a:effectLst>
                <a:outerShdw blurRad="38100" dist="38100" dir="2700000" algn="tl">
                  <a:srgbClr val="000000">
                    <a:alpha val="43137"/>
                  </a:srgbClr>
                </a:outerShdw>
              </a:effectLst>
            </a:endParaRPr>
          </a:p>
        </p:txBody>
      </p:sp>
      <p:pic>
        <p:nvPicPr>
          <p:cNvPr id="16386" name="Picture 2"/>
          <p:cNvPicPr>
            <a:picLocks noChangeAspect="1" noChangeArrowheads="1"/>
          </p:cNvPicPr>
          <p:nvPr/>
        </p:nvPicPr>
        <p:blipFill>
          <a:blip r:embed="rId2"/>
          <a:srcRect l="3515" t="17578" r="20312" b="25293"/>
          <a:stretch>
            <a:fillRect/>
          </a:stretch>
        </p:blipFill>
        <p:spPr bwMode="auto">
          <a:xfrm>
            <a:off x="214282" y="285727"/>
            <a:ext cx="8643998" cy="5186399"/>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857256"/>
          </a:xfrm>
        </p:spPr>
        <p:txBody>
          <a:bodyPr>
            <a:noAutofit/>
          </a:bodyPr>
          <a:lstStyle/>
          <a:p>
            <a:r>
              <a:rPr lang="en-US" sz="3600" b="1" dirty="0" smtClean="0">
                <a:solidFill>
                  <a:srgbClr val="C00000"/>
                </a:solidFill>
                <a:effectLst>
                  <a:outerShdw blurRad="38100" dist="38100" dir="2700000" algn="tl">
                    <a:srgbClr val="000000">
                      <a:alpha val="43137"/>
                    </a:srgbClr>
                  </a:outerShdw>
                </a:effectLst>
              </a:rPr>
              <a:t>World Wheat Market (exports):</a:t>
            </a:r>
            <a:endParaRPr lang="ru-RU" sz="36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285860"/>
            <a:ext cx="8572560" cy="5286412"/>
          </a:xfrm>
        </p:spPr>
        <p:txBody>
          <a:bodyPr>
            <a:normAutofit fontScale="92500"/>
          </a:bodyPr>
          <a:lstStyle/>
          <a:p>
            <a:r>
              <a:rPr lang="en-US" dirty="0" smtClean="0"/>
              <a:t>World trade of wheat in </a:t>
            </a:r>
            <a:r>
              <a:rPr lang="en-US" dirty="0" smtClean="0"/>
              <a:t>2011 </a:t>
            </a:r>
            <a:r>
              <a:rPr lang="en-US" dirty="0" smtClean="0"/>
              <a:t>grew up on 11% (the maximum growth among the considered goods), and in absolute expression it amounts to 14 million ton (only trade of iron ore increased more considerably). </a:t>
            </a:r>
            <a:endParaRPr lang="en-US" dirty="0" smtClean="0"/>
          </a:p>
          <a:p>
            <a:endParaRPr lang="en-US" sz="500" dirty="0" smtClean="0"/>
          </a:p>
          <a:p>
            <a:r>
              <a:rPr lang="en-US" dirty="0" smtClean="0"/>
              <a:t>Considerable </a:t>
            </a:r>
            <a:r>
              <a:rPr lang="en-US" dirty="0" smtClean="0"/>
              <a:t>growth of trade was promoted by wheat big crops in leading exporters, first of all in the CIS countries (in Russia and the Ukraine long-term maxima of wheat gathering were fixed) in </a:t>
            </a:r>
            <a:r>
              <a:rPr lang="en-US" dirty="0" smtClean="0"/>
              <a:t>2008-2011.</a:t>
            </a:r>
          </a:p>
          <a:p>
            <a:endParaRPr lang="ru-RU" sz="500" dirty="0" smtClean="0"/>
          </a:p>
          <a:p>
            <a:r>
              <a:rPr lang="en-US" dirty="0" smtClean="0"/>
              <a:t>The </a:t>
            </a:r>
            <a:r>
              <a:rPr lang="en-US" dirty="0" smtClean="0"/>
              <a:t>USA continue to remain the leader though in </a:t>
            </a:r>
            <a:r>
              <a:rPr lang="en-US" dirty="0" smtClean="0"/>
              <a:t>2011 </a:t>
            </a:r>
            <a:r>
              <a:rPr lang="en-US" dirty="0" smtClean="0"/>
              <a:t>their separation from Canada which has taken the second place was minimum current decade (indicators of the countries have made 22 and 19.5 million ton correspondingly). </a:t>
            </a:r>
            <a:endParaRPr lang="en-US" dirty="0" smtClean="0"/>
          </a:p>
          <a:p>
            <a:endParaRPr lang="en-US" sz="500" dirty="0" smtClean="0"/>
          </a:p>
          <a:p>
            <a:r>
              <a:rPr lang="en-US" dirty="0" smtClean="0"/>
              <a:t>The </a:t>
            </a:r>
            <a:r>
              <a:rPr lang="en-US" dirty="0" smtClean="0"/>
              <a:t>third place in </a:t>
            </a:r>
            <a:r>
              <a:rPr lang="en-US" dirty="0" smtClean="0"/>
              <a:t>2011 </a:t>
            </a:r>
            <a:r>
              <a:rPr lang="en-US" dirty="0" smtClean="0"/>
              <a:t>was divided by France and Russia (17 million ton both), Australia (15 million ton) closed the first five</a:t>
            </a:r>
            <a:endParaRPr lang="ru-RU"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7772400" cy="1000132"/>
          </a:xfrm>
        </p:spPr>
        <p:txBody>
          <a:bodyPr>
            <a:normAutofit/>
          </a:bodyPr>
          <a:lstStyle/>
          <a:p>
            <a:r>
              <a:rPr lang="en-US" sz="4800" b="1" dirty="0" smtClean="0">
                <a:solidFill>
                  <a:srgbClr val="C00000"/>
                </a:solidFill>
                <a:effectLst>
                  <a:outerShdw blurRad="38100" dist="38100" dir="2700000" algn="tl">
                    <a:srgbClr val="000000">
                      <a:alpha val="43137"/>
                    </a:srgbClr>
                  </a:outerShdw>
                </a:effectLst>
              </a:rPr>
              <a:t>Main topics to be described:</a:t>
            </a:r>
            <a:endParaRPr lang="ru-RU" sz="48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214422"/>
            <a:ext cx="8501122" cy="5357850"/>
          </a:xfrm>
        </p:spPr>
        <p:txBody>
          <a:bodyPr>
            <a:normAutofit fontScale="85000" lnSpcReduction="20000"/>
          </a:bodyPr>
          <a:lstStyle/>
          <a:p>
            <a:r>
              <a:rPr lang="en-US" b="1" dirty="0" smtClean="0">
                <a:latin typeface="+mj-lt"/>
              </a:rPr>
              <a:t>Current market </a:t>
            </a:r>
            <a:r>
              <a:rPr lang="en-US" b="1" dirty="0" smtClean="0">
                <a:latin typeface="+mj-lt"/>
              </a:rPr>
              <a:t>of EU-CIS </a:t>
            </a:r>
            <a:r>
              <a:rPr lang="en-US" b="1" dirty="0" smtClean="0">
                <a:latin typeface="+mj-lt"/>
              </a:rPr>
              <a:t>trade</a:t>
            </a:r>
          </a:p>
          <a:p>
            <a:endParaRPr lang="en-US" sz="400" b="1" dirty="0" smtClean="0">
              <a:latin typeface="+mj-lt"/>
            </a:endParaRPr>
          </a:p>
          <a:p>
            <a:r>
              <a:rPr lang="en-US" b="1" dirty="0" smtClean="0">
                <a:latin typeface="+mj-lt"/>
              </a:rPr>
              <a:t>Main tendencies </a:t>
            </a:r>
            <a:r>
              <a:rPr lang="en-US" b="1" dirty="0" smtClean="0">
                <a:latin typeface="+mj-lt"/>
              </a:rPr>
              <a:t>of its post-crisis development </a:t>
            </a:r>
            <a:endParaRPr lang="en-US" b="1" dirty="0" smtClean="0">
              <a:latin typeface="+mj-lt"/>
            </a:endParaRPr>
          </a:p>
          <a:p>
            <a:endParaRPr lang="en-US" sz="400" b="1" dirty="0" smtClean="0">
              <a:latin typeface="+mj-lt"/>
            </a:endParaRPr>
          </a:p>
          <a:p>
            <a:r>
              <a:rPr lang="en-US" b="1" dirty="0" smtClean="0">
                <a:latin typeface="+mj-lt"/>
              </a:rPr>
              <a:t>Major approaches </a:t>
            </a:r>
            <a:r>
              <a:rPr lang="en-US" b="1" dirty="0" smtClean="0">
                <a:latin typeface="+mj-lt"/>
              </a:rPr>
              <a:t>and tools to ensure sustainability of such </a:t>
            </a:r>
            <a:r>
              <a:rPr lang="en-US" b="1" dirty="0" smtClean="0">
                <a:latin typeface="+mj-lt"/>
              </a:rPr>
              <a:t>development</a:t>
            </a:r>
            <a:endParaRPr lang="en-US" b="1" dirty="0" smtClean="0">
              <a:latin typeface="+mj-lt"/>
            </a:endParaRPr>
          </a:p>
          <a:p>
            <a:endParaRPr lang="en-US" sz="400" b="1" dirty="0" smtClean="0">
              <a:latin typeface="+mj-lt"/>
            </a:endParaRPr>
          </a:p>
          <a:p>
            <a:r>
              <a:rPr lang="en-US" b="1" dirty="0" smtClean="0">
                <a:latin typeface="+mj-lt"/>
              </a:rPr>
              <a:t>Analysis of main </a:t>
            </a:r>
            <a:r>
              <a:rPr lang="en-US" b="1" dirty="0" smtClean="0">
                <a:latin typeface="+mj-lt"/>
              </a:rPr>
              <a:t>exporting and importing countries for each analyzed product </a:t>
            </a:r>
            <a:r>
              <a:rPr lang="en-US" b="1" dirty="0" smtClean="0">
                <a:latin typeface="+mj-lt"/>
              </a:rPr>
              <a:t>group</a:t>
            </a:r>
            <a:endParaRPr lang="en-US" b="1" dirty="0" smtClean="0">
              <a:latin typeface="+mj-lt"/>
            </a:endParaRPr>
          </a:p>
          <a:p>
            <a:endParaRPr lang="en-US" sz="400" b="1" dirty="0" smtClean="0">
              <a:latin typeface="+mj-lt"/>
            </a:endParaRPr>
          </a:p>
          <a:p>
            <a:r>
              <a:rPr lang="en-US" b="1" dirty="0" smtClean="0">
                <a:latin typeface="+mj-lt"/>
              </a:rPr>
              <a:t>Comparison of main consequences of WTO accession for separate CIS countries (Kazakhstan, Ukraine, Kyrgyzstan, Georgia and Moldova)</a:t>
            </a:r>
            <a:r>
              <a:rPr lang="en-US" b="1" dirty="0" smtClean="0">
                <a:latin typeface="+mj-lt"/>
              </a:rPr>
              <a:t> </a:t>
            </a:r>
            <a:endParaRPr lang="en-US" b="1" dirty="0" smtClean="0">
              <a:latin typeface="+mj-lt"/>
            </a:endParaRPr>
          </a:p>
          <a:p>
            <a:endParaRPr lang="en-US" sz="600" b="1" dirty="0" smtClean="0">
              <a:latin typeface="+mj-lt"/>
            </a:endParaRPr>
          </a:p>
          <a:p>
            <a:r>
              <a:rPr lang="en-US" b="1" dirty="0" smtClean="0">
                <a:latin typeface="+mj-lt"/>
              </a:rPr>
              <a:t>Overview </a:t>
            </a:r>
            <a:r>
              <a:rPr lang="en-US" b="1" dirty="0" smtClean="0">
                <a:latin typeface="+mj-lt"/>
              </a:rPr>
              <a:t>of the WTO threats and opportunities for Russian agriculture, and trade with agricultural products globally </a:t>
            </a:r>
          </a:p>
          <a:p>
            <a:endParaRPr lang="en-US" sz="400" b="1" dirty="0" smtClean="0">
              <a:latin typeface="+mj-lt"/>
            </a:endParaRPr>
          </a:p>
          <a:p>
            <a:r>
              <a:rPr lang="en-US" b="1" dirty="0" smtClean="0">
                <a:latin typeface="+mj-lt"/>
              </a:rPr>
              <a:t>State support of agricultural production in Russia and CIS and its influence on volumes, directions, structure and effectiveness of international trade with agricultural products </a:t>
            </a:r>
            <a:r>
              <a:rPr lang="ru-RU" b="1" dirty="0" smtClean="0">
                <a:latin typeface="+mj-lt"/>
              </a:rPr>
              <a:t> </a:t>
            </a:r>
            <a:endParaRPr lang="en-US" b="1" dirty="0" smtClean="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286388"/>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9</a:t>
            </a:r>
            <a:r>
              <a:rPr lang="en-US" sz="2400" b="1" dirty="0" smtClean="0">
                <a:solidFill>
                  <a:schemeClr val="tx1"/>
                </a:solidFill>
                <a:effectLst>
                  <a:outerShdw blurRad="38100" dist="38100" dir="2700000" algn="tl">
                    <a:srgbClr val="000000">
                      <a:alpha val="43137"/>
                    </a:srgbClr>
                  </a:outerShdw>
                </a:effectLst>
              </a:rPr>
              <a:t> </a:t>
            </a:r>
            <a:r>
              <a:rPr lang="en-US" sz="2400" b="1" dirty="0" smtClean="0">
                <a:solidFill>
                  <a:schemeClr val="tx1"/>
                </a:solidFill>
                <a:effectLst>
                  <a:outerShdw blurRad="38100" dist="38100" dir="2700000" algn="tl">
                    <a:srgbClr val="000000">
                      <a:alpha val="43137"/>
                    </a:srgbClr>
                  </a:outerShdw>
                </a:effectLst>
              </a:rPr>
              <a:t>– Main wheat exporters in </a:t>
            </a:r>
            <a:r>
              <a:rPr lang="en-US" sz="2400" b="1" dirty="0" smtClean="0">
                <a:solidFill>
                  <a:schemeClr val="tx1"/>
                </a:solidFill>
                <a:effectLst>
                  <a:outerShdw blurRad="38100" dist="38100" dir="2700000" algn="tl">
                    <a:srgbClr val="000000">
                      <a:alpha val="43137"/>
                    </a:srgbClr>
                  </a:outerShdw>
                </a:effectLst>
              </a:rPr>
              <a:t>2011, </a:t>
            </a:r>
            <a:r>
              <a:rPr lang="en-US" sz="2400" b="1" dirty="0" smtClean="0">
                <a:solidFill>
                  <a:schemeClr val="tx1"/>
                </a:solidFill>
                <a:effectLst>
                  <a:outerShdw blurRad="38100" dist="38100" dir="2700000" algn="tl">
                    <a:srgbClr val="000000">
                      <a:alpha val="43137"/>
                    </a:srgbClr>
                  </a:outerShdw>
                </a:effectLst>
              </a:rPr>
              <a:t>million ton</a:t>
            </a:r>
            <a:endParaRPr lang="ru-RU" sz="2400" b="1" dirty="0" smtClean="0">
              <a:solidFill>
                <a:schemeClr val="tx1"/>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srcRect/>
          <a:stretch>
            <a:fillRect/>
          </a:stretch>
        </p:blipFill>
        <p:spPr bwMode="auto">
          <a:xfrm>
            <a:off x="285720" y="357166"/>
            <a:ext cx="8572560" cy="54292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857256"/>
          </a:xfrm>
        </p:spPr>
        <p:txBody>
          <a:bodyPr>
            <a:noAutofit/>
          </a:bodyPr>
          <a:lstStyle/>
          <a:p>
            <a:r>
              <a:rPr lang="en-US" sz="3600" b="1" dirty="0" smtClean="0">
                <a:solidFill>
                  <a:srgbClr val="C00000"/>
                </a:solidFill>
                <a:effectLst>
                  <a:outerShdw blurRad="38100" dist="38100" dir="2700000" algn="tl">
                    <a:srgbClr val="000000">
                      <a:alpha val="43137"/>
                    </a:srgbClr>
                  </a:outerShdw>
                </a:effectLst>
              </a:rPr>
              <a:t>World Wheat Market (imports):</a:t>
            </a:r>
            <a:endParaRPr lang="ru-RU" sz="36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285860"/>
            <a:ext cx="8572560" cy="5286412"/>
          </a:xfrm>
        </p:spPr>
        <p:txBody>
          <a:bodyPr>
            <a:normAutofit/>
          </a:bodyPr>
          <a:lstStyle/>
          <a:p>
            <a:r>
              <a:rPr lang="en-US" dirty="0" smtClean="0"/>
              <a:t>Egypt which in </a:t>
            </a:r>
            <a:r>
              <a:rPr lang="en-US" dirty="0" smtClean="0"/>
              <a:t>2011 </a:t>
            </a:r>
            <a:r>
              <a:rPr lang="en-US" dirty="0" smtClean="0"/>
              <a:t>reached a new maximum in purchases </a:t>
            </a:r>
            <a:r>
              <a:rPr lang="en-US" dirty="0" smtClean="0"/>
              <a:t/>
            </a:r>
            <a:br>
              <a:rPr lang="en-US" dirty="0" smtClean="0"/>
            </a:br>
            <a:r>
              <a:rPr lang="en-US" dirty="0" smtClean="0"/>
              <a:t>(</a:t>
            </a:r>
            <a:r>
              <a:rPr lang="en-US" dirty="0" smtClean="0"/>
              <a:t>9 million ton) has been the leader in wheat import for several years. </a:t>
            </a:r>
            <a:endParaRPr lang="en-US" dirty="0" smtClean="0"/>
          </a:p>
          <a:p>
            <a:endParaRPr lang="en-US" sz="500" dirty="0" smtClean="0"/>
          </a:p>
          <a:p>
            <a:r>
              <a:rPr lang="en-US" dirty="0" smtClean="0"/>
              <a:t>Besides </a:t>
            </a:r>
            <a:r>
              <a:rPr lang="en-US" dirty="0" smtClean="0"/>
              <a:t>it, the list of first five of the countries-importers in </a:t>
            </a:r>
            <a:r>
              <a:rPr lang="en-US" dirty="0" smtClean="0"/>
              <a:t>2011 </a:t>
            </a:r>
            <a:r>
              <a:rPr lang="en-US" dirty="0" smtClean="0"/>
              <a:t>included Italy, Spain (6.5 million ton), Algeria and Iran </a:t>
            </a:r>
            <a:r>
              <a:rPr lang="en-US" dirty="0" smtClean="0"/>
              <a:t/>
            </a:r>
            <a:br>
              <a:rPr lang="en-US" dirty="0" smtClean="0"/>
            </a:br>
            <a:r>
              <a:rPr lang="en-US" dirty="0" smtClean="0"/>
              <a:t>(</a:t>
            </a:r>
            <a:r>
              <a:rPr lang="en-US" dirty="0" smtClean="0"/>
              <a:t>5.5 million ton). </a:t>
            </a:r>
            <a:endParaRPr lang="en-US" dirty="0" smtClean="0"/>
          </a:p>
          <a:p>
            <a:endParaRPr lang="en-US" sz="500" dirty="0" smtClean="0"/>
          </a:p>
          <a:p>
            <a:r>
              <a:rPr lang="en-US" dirty="0" smtClean="0"/>
              <a:t>The </a:t>
            </a:r>
            <a:r>
              <a:rPr lang="en-US" dirty="0" smtClean="0"/>
              <a:t>most considerable growth of import among leading buyers was noted in the EU (+5 million ton), Bangladesh (+2.5 million ton) and Philippines (+1.5 million ton). </a:t>
            </a:r>
            <a:endParaRPr lang="en-US" dirty="0" smtClean="0"/>
          </a:p>
          <a:p>
            <a:endParaRPr lang="en-US" sz="500" dirty="0" smtClean="0"/>
          </a:p>
          <a:p>
            <a:r>
              <a:rPr lang="en-US" dirty="0" smtClean="0"/>
              <a:t>Essential </a:t>
            </a:r>
            <a:r>
              <a:rPr lang="en-US" dirty="0" smtClean="0"/>
              <a:t>decrease in import was fixed at Morocco </a:t>
            </a:r>
            <a:r>
              <a:rPr lang="en-US" dirty="0" smtClean="0"/>
              <a:t/>
            </a:r>
            <a:br>
              <a:rPr lang="en-US" dirty="0" smtClean="0"/>
            </a:br>
            <a:r>
              <a:rPr lang="en-US" dirty="0" smtClean="0"/>
              <a:t>(-</a:t>
            </a:r>
            <a:r>
              <a:rPr lang="en-US" dirty="0" smtClean="0"/>
              <a:t>1.5 million ton) and Japan (-1 million ton).</a:t>
            </a:r>
            <a:endParaRPr lang="ru-RU"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286388"/>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a:t>
            </a:r>
            <a:r>
              <a:rPr lang="en-US" sz="2400" b="1" dirty="0" smtClean="0">
                <a:solidFill>
                  <a:schemeClr val="tx1"/>
                </a:solidFill>
                <a:effectLst>
                  <a:outerShdw blurRad="38100" dist="38100" dir="2700000" algn="tl">
                    <a:srgbClr val="000000">
                      <a:alpha val="43137"/>
                    </a:srgbClr>
                  </a:outerShdw>
                </a:effectLst>
              </a:rPr>
              <a:t>10 </a:t>
            </a:r>
            <a:r>
              <a:rPr lang="en-US" sz="2400" b="1" dirty="0" smtClean="0">
                <a:solidFill>
                  <a:schemeClr val="tx1"/>
                </a:solidFill>
                <a:effectLst>
                  <a:outerShdw blurRad="38100" dist="38100" dir="2700000" algn="tl">
                    <a:srgbClr val="000000">
                      <a:alpha val="43137"/>
                    </a:srgbClr>
                  </a:outerShdw>
                </a:effectLst>
              </a:rPr>
              <a:t>– Main wheat </a:t>
            </a:r>
            <a:r>
              <a:rPr lang="en-US" sz="2400" b="1" dirty="0" smtClean="0">
                <a:solidFill>
                  <a:schemeClr val="tx1"/>
                </a:solidFill>
                <a:effectLst>
                  <a:outerShdw blurRad="38100" dist="38100" dir="2700000" algn="tl">
                    <a:srgbClr val="000000">
                      <a:alpha val="43137"/>
                    </a:srgbClr>
                  </a:outerShdw>
                </a:effectLst>
              </a:rPr>
              <a:t>importers </a:t>
            </a:r>
            <a:r>
              <a:rPr lang="en-US" sz="2400" b="1" dirty="0" smtClean="0">
                <a:solidFill>
                  <a:schemeClr val="tx1"/>
                </a:solidFill>
                <a:effectLst>
                  <a:outerShdw blurRad="38100" dist="38100" dir="2700000" algn="tl">
                    <a:srgbClr val="000000">
                      <a:alpha val="43137"/>
                    </a:srgbClr>
                  </a:outerShdw>
                </a:effectLst>
              </a:rPr>
              <a:t>in </a:t>
            </a:r>
            <a:r>
              <a:rPr lang="en-US" sz="2400" b="1" dirty="0" smtClean="0">
                <a:solidFill>
                  <a:schemeClr val="tx1"/>
                </a:solidFill>
                <a:effectLst>
                  <a:outerShdw blurRad="38100" dist="38100" dir="2700000" algn="tl">
                    <a:srgbClr val="000000">
                      <a:alpha val="43137"/>
                    </a:srgbClr>
                  </a:outerShdw>
                </a:effectLst>
              </a:rPr>
              <a:t>2011, </a:t>
            </a:r>
            <a:r>
              <a:rPr lang="en-US" sz="2400" b="1" dirty="0" smtClean="0">
                <a:solidFill>
                  <a:schemeClr val="tx1"/>
                </a:solidFill>
                <a:effectLst>
                  <a:outerShdw blurRad="38100" dist="38100" dir="2700000" algn="tl">
                    <a:srgbClr val="000000">
                      <a:alpha val="43137"/>
                    </a:srgbClr>
                  </a:outerShdw>
                </a:effectLst>
              </a:rPr>
              <a:t>million ton</a:t>
            </a:r>
            <a:endParaRPr lang="ru-RU" sz="2400" b="1" dirty="0" smtClean="0">
              <a:solidFill>
                <a:schemeClr val="tx1"/>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2"/>
          <a:srcRect/>
          <a:stretch>
            <a:fillRect/>
          </a:stretch>
        </p:blipFill>
        <p:spPr bwMode="auto">
          <a:xfrm>
            <a:off x="214282" y="285728"/>
            <a:ext cx="8690631" cy="542928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857256"/>
          </a:xfrm>
        </p:spPr>
        <p:txBody>
          <a:bodyPr>
            <a:noAutofit/>
          </a:bodyPr>
          <a:lstStyle/>
          <a:p>
            <a:r>
              <a:rPr lang="en-US" sz="3600" b="1" dirty="0" smtClean="0">
                <a:solidFill>
                  <a:srgbClr val="C00000"/>
                </a:solidFill>
                <a:effectLst>
                  <a:outerShdw blurRad="38100" dist="38100" dir="2700000" algn="tl">
                    <a:srgbClr val="000000">
                      <a:alpha val="43137"/>
                    </a:srgbClr>
                  </a:outerShdw>
                </a:effectLst>
              </a:rPr>
              <a:t>World Corn Market (exports):</a:t>
            </a:r>
            <a:endParaRPr lang="ru-RU" sz="36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142984"/>
            <a:ext cx="8572560" cy="5429288"/>
          </a:xfrm>
        </p:spPr>
        <p:txBody>
          <a:bodyPr>
            <a:normAutofit fontScale="85000" lnSpcReduction="10000"/>
          </a:bodyPr>
          <a:lstStyle/>
          <a:p>
            <a:r>
              <a:rPr lang="en-US" dirty="0" smtClean="0"/>
              <a:t>World trade of corn in </a:t>
            </a:r>
            <a:r>
              <a:rPr lang="en-US" dirty="0" smtClean="0"/>
              <a:t>2011 </a:t>
            </a:r>
            <a:r>
              <a:rPr lang="en-US" dirty="0" smtClean="0"/>
              <a:t>decreased by 5.5%, and in absolute expression decrease amounts to 5.5 million ton. </a:t>
            </a:r>
            <a:endParaRPr lang="en-US" dirty="0" smtClean="0"/>
          </a:p>
          <a:p>
            <a:endParaRPr lang="en-US" sz="500" dirty="0" smtClean="0"/>
          </a:p>
          <a:p>
            <a:r>
              <a:rPr lang="en-US" dirty="0" smtClean="0"/>
              <a:t>Increase </a:t>
            </a:r>
            <a:r>
              <a:rPr lang="en-US" dirty="0" smtClean="0"/>
              <a:t>of use of corn for </a:t>
            </a:r>
            <a:r>
              <a:rPr lang="en-US" dirty="0" err="1" smtClean="0"/>
              <a:t>biofuel</a:t>
            </a:r>
            <a:r>
              <a:rPr lang="en-US" dirty="0" smtClean="0"/>
              <a:t> in the USA, the leading world exporter, the smallest in the last several years crop yield Argentina, the second key exporter, and also the amplified competition to cheap fodder grain from the CIS countries promoted trade </a:t>
            </a:r>
            <a:r>
              <a:rPr lang="en-US" dirty="0" smtClean="0"/>
              <a:t>decrease.</a:t>
            </a:r>
          </a:p>
          <a:p>
            <a:endParaRPr lang="en-US" sz="600" dirty="0" smtClean="0"/>
          </a:p>
          <a:p>
            <a:r>
              <a:rPr lang="en-US" dirty="0" smtClean="0"/>
              <a:t>The largest exporter of corn historically is the USA, providing about half of global trade (48 million ton in </a:t>
            </a:r>
            <a:r>
              <a:rPr lang="en-US" dirty="0" smtClean="0"/>
              <a:t>2011). </a:t>
            </a:r>
          </a:p>
          <a:p>
            <a:endParaRPr lang="en-US" sz="600" dirty="0" smtClean="0"/>
          </a:p>
          <a:p>
            <a:r>
              <a:rPr lang="en-US" dirty="0" smtClean="0"/>
              <a:t>The </a:t>
            </a:r>
            <a:r>
              <a:rPr lang="en-US" dirty="0" smtClean="0"/>
              <a:t>second place last years confidently is occupied by Argentina (8.5 million ton in </a:t>
            </a:r>
            <a:r>
              <a:rPr lang="en-US" dirty="0" smtClean="0"/>
              <a:t>2011), </a:t>
            </a:r>
            <a:r>
              <a:rPr lang="en-US" dirty="0" smtClean="0"/>
              <a:t>in </a:t>
            </a:r>
            <a:r>
              <a:rPr lang="en-US" dirty="0" smtClean="0"/>
              <a:t>2011 </a:t>
            </a:r>
            <a:r>
              <a:rPr lang="en-US" dirty="0" smtClean="0"/>
              <a:t>also Brazil (8 million ton), Ukraine (7 million ton) and France (6.5 million ton) were included into the first five of the countries. </a:t>
            </a:r>
            <a:endParaRPr lang="en-US" dirty="0" smtClean="0"/>
          </a:p>
          <a:p>
            <a:endParaRPr lang="ru-RU" sz="600" dirty="0" smtClean="0"/>
          </a:p>
          <a:p>
            <a:r>
              <a:rPr lang="en-US" dirty="0" smtClean="0"/>
              <a:t>The greatest increase in export in </a:t>
            </a:r>
            <a:r>
              <a:rPr lang="en-US" dirty="0" smtClean="0"/>
              <a:t>2011 </a:t>
            </a:r>
            <a:r>
              <a:rPr lang="en-US" dirty="0" smtClean="0"/>
              <a:t>was shown by the Ukraine (+4.5 million ton) and the EU (+2.5 million), Argentina (-7 million ton) and the USA </a:t>
            </a:r>
            <a:r>
              <a:rPr lang="en-US" dirty="0" smtClean="0"/>
              <a:t/>
            </a:r>
            <a:br>
              <a:rPr lang="en-US" dirty="0" smtClean="0"/>
            </a:br>
            <a:r>
              <a:rPr lang="en-US" dirty="0" smtClean="0"/>
              <a:t>(-</a:t>
            </a:r>
            <a:r>
              <a:rPr lang="en-US" dirty="0" smtClean="0"/>
              <a:t>6 million ton) strongly reduced shipments</a:t>
            </a: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286388"/>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a:t>
            </a:r>
            <a:r>
              <a:rPr lang="en-US" sz="2400" b="1" dirty="0" smtClean="0">
                <a:solidFill>
                  <a:schemeClr val="tx1"/>
                </a:solidFill>
                <a:effectLst>
                  <a:outerShdw blurRad="38100" dist="38100" dir="2700000" algn="tl">
                    <a:srgbClr val="000000">
                      <a:alpha val="43137"/>
                    </a:srgbClr>
                  </a:outerShdw>
                </a:effectLst>
              </a:rPr>
              <a:t>11 </a:t>
            </a:r>
            <a:r>
              <a:rPr lang="en-US" sz="2400" b="1" dirty="0" smtClean="0">
                <a:solidFill>
                  <a:schemeClr val="tx1"/>
                </a:solidFill>
                <a:effectLst>
                  <a:outerShdw blurRad="38100" dist="38100" dir="2700000" algn="tl">
                    <a:srgbClr val="000000">
                      <a:alpha val="43137"/>
                    </a:srgbClr>
                  </a:outerShdw>
                </a:effectLst>
              </a:rPr>
              <a:t>– Main </a:t>
            </a:r>
            <a:r>
              <a:rPr lang="en-US" sz="2400" b="1" dirty="0" smtClean="0">
                <a:solidFill>
                  <a:schemeClr val="tx1"/>
                </a:solidFill>
                <a:effectLst>
                  <a:outerShdw blurRad="38100" dist="38100" dir="2700000" algn="tl">
                    <a:srgbClr val="000000">
                      <a:alpha val="43137"/>
                    </a:srgbClr>
                  </a:outerShdw>
                </a:effectLst>
              </a:rPr>
              <a:t>corn </a:t>
            </a:r>
            <a:r>
              <a:rPr lang="en-US" sz="2400" b="1" dirty="0" smtClean="0">
                <a:solidFill>
                  <a:schemeClr val="tx1"/>
                </a:solidFill>
                <a:effectLst>
                  <a:outerShdw blurRad="38100" dist="38100" dir="2700000" algn="tl">
                    <a:srgbClr val="000000">
                      <a:alpha val="43137"/>
                    </a:srgbClr>
                  </a:outerShdw>
                </a:effectLst>
              </a:rPr>
              <a:t>exporters in </a:t>
            </a:r>
            <a:r>
              <a:rPr lang="en-US" sz="2400" b="1" dirty="0" smtClean="0">
                <a:solidFill>
                  <a:schemeClr val="tx1"/>
                </a:solidFill>
                <a:effectLst>
                  <a:outerShdw blurRad="38100" dist="38100" dir="2700000" algn="tl">
                    <a:srgbClr val="000000">
                      <a:alpha val="43137"/>
                    </a:srgbClr>
                  </a:outerShdw>
                </a:effectLst>
              </a:rPr>
              <a:t>2011, </a:t>
            </a:r>
            <a:r>
              <a:rPr lang="en-US" sz="2400" b="1" dirty="0" smtClean="0">
                <a:solidFill>
                  <a:schemeClr val="tx1"/>
                </a:solidFill>
                <a:effectLst>
                  <a:outerShdw blurRad="38100" dist="38100" dir="2700000" algn="tl">
                    <a:srgbClr val="000000">
                      <a:alpha val="43137"/>
                    </a:srgbClr>
                  </a:outerShdw>
                </a:effectLst>
              </a:rPr>
              <a:t>million ton</a:t>
            </a:r>
            <a:endParaRPr lang="ru-RU" sz="2400" b="1" dirty="0" smtClean="0">
              <a:solidFill>
                <a:schemeClr val="tx1"/>
              </a:solidFill>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2"/>
          <a:srcRect/>
          <a:stretch>
            <a:fillRect/>
          </a:stretch>
        </p:blipFill>
        <p:spPr bwMode="auto">
          <a:xfrm>
            <a:off x="214282" y="285728"/>
            <a:ext cx="8572561" cy="550072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857256"/>
          </a:xfrm>
        </p:spPr>
        <p:txBody>
          <a:bodyPr>
            <a:noAutofit/>
          </a:bodyPr>
          <a:lstStyle/>
          <a:p>
            <a:r>
              <a:rPr lang="en-US" sz="3600" b="1" dirty="0" smtClean="0">
                <a:solidFill>
                  <a:srgbClr val="C00000"/>
                </a:solidFill>
                <a:effectLst>
                  <a:outerShdw blurRad="38100" dist="38100" dir="2700000" algn="tl">
                    <a:srgbClr val="000000">
                      <a:alpha val="43137"/>
                    </a:srgbClr>
                  </a:outerShdw>
                </a:effectLst>
              </a:rPr>
              <a:t>World Corn Market (imports):</a:t>
            </a:r>
            <a:endParaRPr lang="ru-RU" sz="36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142984"/>
            <a:ext cx="8572560" cy="5429288"/>
          </a:xfrm>
        </p:spPr>
        <p:txBody>
          <a:bodyPr>
            <a:normAutofit lnSpcReduction="10000"/>
          </a:bodyPr>
          <a:lstStyle/>
          <a:p>
            <a:r>
              <a:rPr lang="en-US" dirty="0" smtClean="0"/>
              <a:t>Japan is traditionally the leader in corn import at countries level. Import in this country throughout 2000s is stable and is within </a:t>
            </a:r>
            <a:r>
              <a:rPr lang="en-US" dirty="0" smtClean="0"/>
              <a:t/>
            </a:r>
            <a:br>
              <a:rPr lang="en-US" dirty="0" smtClean="0"/>
            </a:br>
            <a:r>
              <a:rPr lang="en-US" dirty="0" smtClean="0"/>
              <a:t>16-17 </a:t>
            </a:r>
            <a:r>
              <a:rPr lang="en-US" dirty="0" smtClean="0"/>
              <a:t>million ton limits in a year. </a:t>
            </a:r>
            <a:endParaRPr lang="en-US" dirty="0" smtClean="0"/>
          </a:p>
          <a:p>
            <a:endParaRPr lang="en-US" sz="500" dirty="0" smtClean="0"/>
          </a:p>
          <a:p>
            <a:r>
              <a:rPr lang="en-US" dirty="0" smtClean="0"/>
              <a:t>In 2011 </a:t>
            </a:r>
            <a:r>
              <a:rPr lang="en-US" dirty="0" smtClean="0"/>
              <a:t>purchases in the world market Mexico, Republic Korea (7.5 million ton both), Egypt (5.5 million ton) and Taiwan </a:t>
            </a:r>
            <a:r>
              <a:rPr lang="en-US" dirty="0" smtClean="0"/>
              <a:t/>
            </a:r>
            <a:br>
              <a:rPr lang="en-US" dirty="0" smtClean="0"/>
            </a:br>
            <a:r>
              <a:rPr lang="en-US" dirty="0" smtClean="0"/>
              <a:t>(</a:t>
            </a:r>
            <a:r>
              <a:rPr lang="en-US" dirty="0" smtClean="0"/>
              <a:t>4.5 million ton) were marked according to their purchases amount</a:t>
            </a:r>
            <a:r>
              <a:rPr lang="en-US" dirty="0" smtClean="0"/>
              <a:t>.</a:t>
            </a:r>
          </a:p>
          <a:p>
            <a:endParaRPr lang="ru-RU" sz="500" dirty="0" smtClean="0"/>
          </a:p>
          <a:p>
            <a:r>
              <a:rPr lang="en-US" dirty="0" smtClean="0"/>
              <a:t>Iran (+0.7 million ton), Syria (+0.6 million ton) and Egypt </a:t>
            </a:r>
            <a:r>
              <a:rPr lang="en-US" dirty="0" smtClean="0"/>
              <a:t/>
            </a:r>
            <a:br>
              <a:rPr lang="en-US" dirty="0" smtClean="0"/>
            </a:br>
            <a:r>
              <a:rPr lang="en-US" dirty="0" smtClean="0"/>
              <a:t>(+</a:t>
            </a:r>
            <a:r>
              <a:rPr lang="en-US" dirty="0" smtClean="0"/>
              <a:t>1.5 million ton) have shown considerable growth of import from leading buyers in </a:t>
            </a:r>
            <a:r>
              <a:rPr lang="en-US" dirty="0" smtClean="0"/>
              <a:t>2011. </a:t>
            </a:r>
          </a:p>
          <a:p>
            <a:endParaRPr lang="en-US" sz="500" dirty="0" smtClean="0"/>
          </a:p>
          <a:p>
            <a:r>
              <a:rPr lang="en-US" dirty="0" smtClean="0"/>
              <a:t>Big </a:t>
            </a:r>
            <a:r>
              <a:rPr lang="en-US" dirty="0" smtClean="0"/>
              <a:t>reduction is fixed at the EU (-4.5 million ton), Mexico </a:t>
            </a:r>
            <a:r>
              <a:rPr lang="en-US" dirty="0" smtClean="0"/>
              <a:t/>
            </a:r>
            <a:br>
              <a:rPr lang="en-US" dirty="0" smtClean="0"/>
            </a:br>
            <a:r>
              <a:rPr lang="en-US" dirty="0" smtClean="0"/>
              <a:t>(-</a:t>
            </a:r>
            <a:r>
              <a:rPr lang="en-US" dirty="0" smtClean="0"/>
              <a:t>1.8 million ton) and Republic of Korea (-1.7 million ton).</a:t>
            </a: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286388"/>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a:t>
            </a:r>
            <a:r>
              <a:rPr lang="en-US" sz="2400" b="1" dirty="0" smtClean="0">
                <a:solidFill>
                  <a:schemeClr val="tx1"/>
                </a:solidFill>
                <a:effectLst>
                  <a:outerShdw blurRad="38100" dist="38100" dir="2700000" algn="tl">
                    <a:srgbClr val="000000">
                      <a:alpha val="43137"/>
                    </a:srgbClr>
                  </a:outerShdw>
                </a:effectLst>
              </a:rPr>
              <a:t>12 </a:t>
            </a:r>
            <a:r>
              <a:rPr lang="en-US" sz="2400" b="1" dirty="0" smtClean="0">
                <a:solidFill>
                  <a:schemeClr val="tx1"/>
                </a:solidFill>
                <a:effectLst>
                  <a:outerShdw blurRad="38100" dist="38100" dir="2700000" algn="tl">
                    <a:srgbClr val="000000">
                      <a:alpha val="43137"/>
                    </a:srgbClr>
                  </a:outerShdw>
                </a:effectLst>
              </a:rPr>
              <a:t>– Main </a:t>
            </a:r>
            <a:r>
              <a:rPr lang="en-US" sz="2400" b="1" dirty="0" smtClean="0">
                <a:solidFill>
                  <a:schemeClr val="tx1"/>
                </a:solidFill>
                <a:effectLst>
                  <a:outerShdw blurRad="38100" dist="38100" dir="2700000" algn="tl">
                    <a:srgbClr val="000000">
                      <a:alpha val="43137"/>
                    </a:srgbClr>
                  </a:outerShdw>
                </a:effectLst>
              </a:rPr>
              <a:t>corn importers </a:t>
            </a:r>
            <a:r>
              <a:rPr lang="en-US" sz="2400" b="1" dirty="0" smtClean="0">
                <a:solidFill>
                  <a:schemeClr val="tx1"/>
                </a:solidFill>
                <a:effectLst>
                  <a:outerShdw blurRad="38100" dist="38100" dir="2700000" algn="tl">
                    <a:srgbClr val="000000">
                      <a:alpha val="43137"/>
                    </a:srgbClr>
                  </a:outerShdw>
                </a:effectLst>
              </a:rPr>
              <a:t>in </a:t>
            </a:r>
            <a:r>
              <a:rPr lang="en-US" sz="2400" b="1" dirty="0" smtClean="0">
                <a:solidFill>
                  <a:schemeClr val="tx1"/>
                </a:solidFill>
                <a:effectLst>
                  <a:outerShdw blurRad="38100" dist="38100" dir="2700000" algn="tl">
                    <a:srgbClr val="000000">
                      <a:alpha val="43137"/>
                    </a:srgbClr>
                  </a:outerShdw>
                </a:effectLst>
              </a:rPr>
              <a:t>2011, </a:t>
            </a:r>
            <a:r>
              <a:rPr lang="en-US" sz="2400" b="1" dirty="0" smtClean="0">
                <a:solidFill>
                  <a:schemeClr val="tx1"/>
                </a:solidFill>
                <a:effectLst>
                  <a:outerShdw blurRad="38100" dist="38100" dir="2700000" algn="tl">
                    <a:srgbClr val="000000">
                      <a:alpha val="43137"/>
                    </a:srgbClr>
                  </a:outerShdw>
                </a:effectLst>
              </a:rPr>
              <a:t>million ton</a:t>
            </a:r>
            <a:endParaRPr lang="ru-RU" sz="2400" b="1" dirty="0" smtClean="0">
              <a:solidFill>
                <a:schemeClr val="tx1"/>
              </a:solidFill>
              <a:effectLst>
                <a:outerShdw blurRad="38100" dist="38100" dir="2700000" algn="tl">
                  <a:srgbClr val="000000">
                    <a:alpha val="43137"/>
                  </a:srgbClr>
                </a:outerShdw>
              </a:effectLst>
            </a:endParaRPr>
          </a:p>
        </p:txBody>
      </p:sp>
      <p:pic>
        <p:nvPicPr>
          <p:cNvPr id="10242" name="Picture 2"/>
          <p:cNvPicPr>
            <a:picLocks noChangeAspect="1" noChangeArrowheads="1"/>
          </p:cNvPicPr>
          <p:nvPr/>
        </p:nvPicPr>
        <p:blipFill>
          <a:blip r:embed="rId2"/>
          <a:srcRect/>
          <a:stretch>
            <a:fillRect/>
          </a:stretch>
        </p:blipFill>
        <p:spPr bwMode="auto">
          <a:xfrm>
            <a:off x="214282" y="428604"/>
            <a:ext cx="8643998" cy="53578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857256"/>
          </a:xfrm>
        </p:spPr>
        <p:txBody>
          <a:bodyPr>
            <a:noAutofit/>
          </a:bodyPr>
          <a:lstStyle/>
          <a:p>
            <a:r>
              <a:rPr lang="en-US" sz="3600" b="1" dirty="0" smtClean="0">
                <a:solidFill>
                  <a:srgbClr val="C00000"/>
                </a:solidFill>
                <a:effectLst>
                  <a:outerShdw blurRad="38100" dist="38100" dir="2700000" algn="tl">
                    <a:srgbClr val="000000">
                      <a:alpha val="43137"/>
                    </a:srgbClr>
                  </a:outerShdw>
                </a:effectLst>
              </a:rPr>
              <a:t>World Sugar Market (exports):</a:t>
            </a:r>
            <a:endParaRPr lang="ru-RU" sz="36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142984"/>
            <a:ext cx="8572560" cy="5429288"/>
          </a:xfrm>
        </p:spPr>
        <p:txBody>
          <a:bodyPr>
            <a:normAutofit fontScale="92500" lnSpcReduction="20000"/>
          </a:bodyPr>
          <a:lstStyle/>
          <a:p>
            <a:r>
              <a:rPr lang="en-US" dirty="0" smtClean="0"/>
              <a:t>World trade of sugar in </a:t>
            </a:r>
            <a:r>
              <a:rPr lang="en-US" dirty="0" smtClean="0"/>
              <a:t>2011 </a:t>
            </a:r>
            <a:r>
              <a:rPr lang="en-US" dirty="0" smtClean="0"/>
              <a:t>grew up to 1.5 %, and in absolute expression — to 1 million ton. </a:t>
            </a:r>
            <a:endParaRPr lang="en-US" dirty="0" smtClean="0"/>
          </a:p>
          <a:p>
            <a:endParaRPr lang="en-US" sz="500" dirty="0" smtClean="0"/>
          </a:p>
          <a:p>
            <a:r>
              <a:rPr lang="en-US" dirty="0" smtClean="0"/>
              <a:t>The </a:t>
            </a:r>
            <a:r>
              <a:rPr lang="en-US" dirty="0" smtClean="0"/>
              <a:t>global result has reached a new historical maximum. Trade expansion was promoted by sugar cane huge crop in Brazil while there was reduction of volumes of its processing in ethanol and growing demand for sugar from the developing countries</a:t>
            </a:r>
            <a:r>
              <a:rPr lang="en-US" dirty="0" smtClean="0"/>
              <a:t>.</a:t>
            </a:r>
          </a:p>
          <a:p>
            <a:endParaRPr lang="ru-RU" sz="500" dirty="0" smtClean="0"/>
          </a:p>
          <a:p>
            <a:r>
              <a:rPr lang="en-US" dirty="0" smtClean="0"/>
              <a:t>Brazil, last years providing 30–35 % of global trade (24 million ton in </a:t>
            </a:r>
            <a:r>
              <a:rPr lang="en-US" dirty="0" smtClean="0"/>
              <a:t>2011) </a:t>
            </a:r>
            <a:r>
              <a:rPr lang="en-US" dirty="0" smtClean="0"/>
              <a:t>and having the repeated superiority over any other country acts as the leading exporter of sugar from the middle of 1990s. </a:t>
            </a:r>
            <a:endParaRPr lang="en-US" dirty="0" smtClean="0"/>
          </a:p>
          <a:p>
            <a:endParaRPr lang="en-US" sz="500" dirty="0" smtClean="0"/>
          </a:p>
          <a:p>
            <a:r>
              <a:rPr lang="en-US" dirty="0" smtClean="0"/>
              <a:t>Also </a:t>
            </a:r>
            <a:r>
              <a:rPr lang="en-US" dirty="0" smtClean="0"/>
              <a:t>the first five in </a:t>
            </a:r>
            <a:r>
              <a:rPr lang="en-US" dirty="0" smtClean="0"/>
              <a:t>2011 </a:t>
            </a:r>
            <a:r>
              <a:rPr lang="en-US" dirty="0" smtClean="0"/>
              <a:t>included Thailand (5.5 million ton), Australia, France (3.5 million ton both) and Guatemala and the USA (2 million ton both) divided the fifth place. </a:t>
            </a:r>
            <a:endParaRPr lang="en-US" dirty="0" smtClean="0"/>
          </a:p>
          <a:p>
            <a:endParaRPr lang="en-US" sz="600" dirty="0" smtClean="0"/>
          </a:p>
          <a:p>
            <a:r>
              <a:rPr lang="en-US" dirty="0" smtClean="0"/>
              <a:t>Brazil </a:t>
            </a:r>
            <a:r>
              <a:rPr lang="en-US" dirty="0" smtClean="0"/>
              <a:t>(+5 million ton) has shown substantial growth of export in </a:t>
            </a:r>
            <a:r>
              <a:rPr lang="en-US" dirty="0" smtClean="0"/>
              <a:t>2011, </a:t>
            </a:r>
            <a:r>
              <a:rPr lang="en-US" dirty="0" smtClean="0"/>
              <a:t>from other it is possible to mark the EU and Colombia </a:t>
            </a:r>
            <a:r>
              <a:rPr lang="en-US" dirty="0" smtClean="0"/>
              <a:t/>
            </a:r>
            <a:br>
              <a:rPr lang="en-US" dirty="0" smtClean="0"/>
            </a:br>
            <a:r>
              <a:rPr lang="en-US" dirty="0" smtClean="0"/>
              <a:t>(+</a:t>
            </a:r>
            <a:r>
              <a:rPr lang="en-US" dirty="0" smtClean="0"/>
              <a:t>0.6 million ton</a:t>
            </a:r>
            <a:r>
              <a:rPr lang="en-US" dirty="0" smtClean="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286388"/>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a:t>
            </a:r>
            <a:r>
              <a:rPr lang="en-US" sz="2400" b="1" dirty="0" smtClean="0">
                <a:solidFill>
                  <a:schemeClr val="tx1"/>
                </a:solidFill>
                <a:effectLst>
                  <a:outerShdw blurRad="38100" dist="38100" dir="2700000" algn="tl">
                    <a:srgbClr val="000000">
                      <a:alpha val="43137"/>
                    </a:srgbClr>
                  </a:outerShdw>
                </a:effectLst>
              </a:rPr>
              <a:t>13 </a:t>
            </a:r>
            <a:r>
              <a:rPr lang="en-US" sz="2400" b="1" dirty="0" smtClean="0">
                <a:solidFill>
                  <a:schemeClr val="tx1"/>
                </a:solidFill>
                <a:effectLst>
                  <a:outerShdw blurRad="38100" dist="38100" dir="2700000" algn="tl">
                    <a:srgbClr val="000000">
                      <a:alpha val="43137"/>
                    </a:srgbClr>
                  </a:outerShdw>
                </a:effectLst>
              </a:rPr>
              <a:t>– Main </a:t>
            </a:r>
            <a:r>
              <a:rPr lang="en-US" sz="2400" b="1" dirty="0" smtClean="0">
                <a:solidFill>
                  <a:schemeClr val="tx1"/>
                </a:solidFill>
                <a:effectLst>
                  <a:outerShdw blurRad="38100" dist="38100" dir="2700000" algn="tl">
                    <a:srgbClr val="000000">
                      <a:alpha val="43137"/>
                    </a:srgbClr>
                  </a:outerShdw>
                </a:effectLst>
              </a:rPr>
              <a:t>sugar </a:t>
            </a:r>
            <a:r>
              <a:rPr lang="en-US" sz="2400" b="1" dirty="0" smtClean="0">
                <a:solidFill>
                  <a:schemeClr val="tx1"/>
                </a:solidFill>
                <a:effectLst>
                  <a:outerShdw blurRad="38100" dist="38100" dir="2700000" algn="tl">
                    <a:srgbClr val="000000">
                      <a:alpha val="43137"/>
                    </a:srgbClr>
                  </a:outerShdw>
                </a:effectLst>
              </a:rPr>
              <a:t>exporters in </a:t>
            </a:r>
            <a:r>
              <a:rPr lang="en-US" sz="2400" b="1" dirty="0" smtClean="0">
                <a:solidFill>
                  <a:schemeClr val="tx1"/>
                </a:solidFill>
                <a:effectLst>
                  <a:outerShdw blurRad="38100" dist="38100" dir="2700000" algn="tl">
                    <a:srgbClr val="000000">
                      <a:alpha val="43137"/>
                    </a:srgbClr>
                  </a:outerShdw>
                </a:effectLst>
              </a:rPr>
              <a:t>2011, </a:t>
            </a:r>
            <a:r>
              <a:rPr lang="en-US" sz="2400" b="1" dirty="0" smtClean="0">
                <a:solidFill>
                  <a:schemeClr val="tx1"/>
                </a:solidFill>
                <a:effectLst>
                  <a:outerShdw blurRad="38100" dist="38100" dir="2700000" algn="tl">
                    <a:srgbClr val="000000">
                      <a:alpha val="43137"/>
                    </a:srgbClr>
                  </a:outerShdw>
                </a:effectLst>
              </a:rPr>
              <a:t>million ton</a:t>
            </a:r>
            <a:endParaRPr lang="ru-RU" sz="2400" b="1" dirty="0" smtClean="0">
              <a:solidFill>
                <a:schemeClr val="tx1"/>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2"/>
          <a:srcRect/>
          <a:stretch>
            <a:fillRect/>
          </a:stretch>
        </p:blipFill>
        <p:spPr bwMode="auto">
          <a:xfrm>
            <a:off x="214282" y="357166"/>
            <a:ext cx="8723056" cy="542928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857256"/>
          </a:xfrm>
        </p:spPr>
        <p:txBody>
          <a:bodyPr>
            <a:noAutofit/>
          </a:bodyPr>
          <a:lstStyle/>
          <a:p>
            <a:r>
              <a:rPr lang="en-US" sz="3600" b="1" dirty="0" smtClean="0">
                <a:solidFill>
                  <a:srgbClr val="C00000"/>
                </a:solidFill>
                <a:effectLst>
                  <a:outerShdw blurRad="38100" dist="38100" dir="2700000" algn="tl">
                    <a:srgbClr val="000000">
                      <a:alpha val="43137"/>
                    </a:srgbClr>
                  </a:outerShdw>
                </a:effectLst>
              </a:rPr>
              <a:t>World Sugar Market (imports):</a:t>
            </a:r>
            <a:endParaRPr lang="ru-RU" sz="36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142984"/>
            <a:ext cx="8572560" cy="5429288"/>
          </a:xfrm>
        </p:spPr>
        <p:txBody>
          <a:bodyPr>
            <a:normAutofit fontScale="92500" lnSpcReduction="10000"/>
          </a:bodyPr>
          <a:lstStyle/>
          <a:p>
            <a:r>
              <a:rPr lang="en-US" dirty="0" smtClean="0"/>
              <a:t>The leading sugar importer at countries level in 2000s usually were the USA or Russia, however in </a:t>
            </a:r>
            <a:r>
              <a:rPr lang="en-US" dirty="0" smtClean="0"/>
              <a:t>2011 </a:t>
            </a:r>
            <a:r>
              <a:rPr lang="en-US" dirty="0" smtClean="0"/>
              <a:t>they were outstripped by India </a:t>
            </a:r>
            <a:r>
              <a:rPr lang="en-US" dirty="0" smtClean="0"/>
              <a:t/>
            </a:r>
            <a:br>
              <a:rPr lang="en-US" dirty="0" smtClean="0"/>
            </a:br>
            <a:r>
              <a:rPr lang="en-US" dirty="0" smtClean="0"/>
              <a:t>(</a:t>
            </a:r>
            <a:r>
              <a:rPr lang="en-US" dirty="0" smtClean="0"/>
              <a:t>4.5 million ton), among irregular importers where owing to a poor harvest there was a strong deficiency of sugar. </a:t>
            </a:r>
            <a:endParaRPr lang="en-US" dirty="0" smtClean="0"/>
          </a:p>
          <a:p>
            <a:endParaRPr lang="en-US" sz="500" dirty="0" smtClean="0"/>
          </a:p>
          <a:p>
            <a:r>
              <a:rPr lang="en-US" dirty="0" smtClean="0"/>
              <a:t>The </a:t>
            </a:r>
            <a:r>
              <a:rPr lang="en-US" dirty="0" smtClean="0"/>
              <a:t>USA have taken the second place (4 million ton), and Russia thanks to a good harvest of sugar beet has sharply lowered purchases of sugar and according to its amount moved to the end of first ten countries. </a:t>
            </a:r>
            <a:endParaRPr lang="en-US" dirty="0" smtClean="0"/>
          </a:p>
          <a:p>
            <a:endParaRPr lang="en-US" sz="500" dirty="0" smtClean="0"/>
          </a:p>
          <a:p>
            <a:r>
              <a:rPr lang="en-US" dirty="0" smtClean="0"/>
              <a:t>The </a:t>
            </a:r>
            <a:r>
              <a:rPr lang="en-US" dirty="0" smtClean="0"/>
              <a:t>first five in </a:t>
            </a:r>
            <a:r>
              <a:rPr lang="en-US" dirty="0" smtClean="0"/>
              <a:t>2011 </a:t>
            </a:r>
            <a:r>
              <a:rPr lang="en-US" dirty="0" smtClean="0"/>
              <a:t>was added by Republic of Korea (2.5 million ton), Great Britain (2.5 million ton) and the United Arab Emirates </a:t>
            </a:r>
            <a:r>
              <a:rPr lang="en-US" dirty="0" smtClean="0"/>
              <a:t/>
            </a:r>
            <a:br>
              <a:rPr lang="en-US" dirty="0" smtClean="0"/>
            </a:br>
            <a:r>
              <a:rPr lang="en-US" dirty="0" smtClean="0"/>
              <a:t>(</a:t>
            </a:r>
            <a:r>
              <a:rPr lang="en-US" dirty="0" smtClean="0"/>
              <a:t>2 million ton</a:t>
            </a:r>
            <a:r>
              <a:rPr lang="en-US" dirty="0" smtClean="0"/>
              <a:t>).</a:t>
            </a:r>
          </a:p>
          <a:p>
            <a:endParaRPr lang="en-US" sz="500" dirty="0" smtClean="0"/>
          </a:p>
          <a:p>
            <a:r>
              <a:rPr lang="en-US" dirty="0" smtClean="0"/>
              <a:t>The most considerable growth of import from leading buyers was shown by Indonesia and Mexico (+0,5 million ton both). Huge decrease in purchases is fixed in Russia (-1.5 million ton) and EU </a:t>
            </a:r>
            <a:br>
              <a:rPr lang="en-US" dirty="0" smtClean="0"/>
            </a:br>
            <a:r>
              <a:rPr lang="en-US" dirty="0" smtClean="0"/>
              <a:t>(-1 million ton).</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7772400" cy="1000132"/>
          </a:xfrm>
        </p:spPr>
        <p:txBody>
          <a:bodyPr>
            <a:normAutofit/>
          </a:bodyPr>
          <a:lstStyle/>
          <a:p>
            <a:r>
              <a:rPr lang="en-US" sz="4800" b="1" dirty="0" smtClean="0">
                <a:solidFill>
                  <a:srgbClr val="C00000"/>
                </a:solidFill>
                <a:effectLst>
                  <a:outerShdw blurRad="38100" dist="38100" dir="2700000" algn="tl">
                    <a:srgbClr val="000000">
                      <a:alpha val="43137"/>
                    </a:srgbClr>
                  </a:outerShdw>
                </a:effectLst>
              </a:rPr>
              <a:t>Introductory Provisions:</a:t>
            </a:r>
            <a:endParaRPr lang="ru-RU" sz="48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714348" y="1285860"/>
            <a:ext cx="8072494" cy="5072098"/>
          </a:xfrm>
        </p:spPr>
        <p:txBody>
          <a:bodyPr>
            <a:normAutofit fontScale="77500" lnSpcReduction="20000"/>
          </a:bodyPr>
          <a:lstStyle/>
          <a:p>
            <a:r>
              <a:rPr lang="en-US" dirty="0" smtClean="0"/>
              <a:t>EU-CIS trade flow is one of the world’s biggest. </a:t>
            </a:r>
            <a:endParaRPr lang="en-US" dirty="0" smtClean="0"/>
          </a:p>
          <a:p>
            <a:r>
              <a:rPr lang="en-US" dirty="0" smtClean="0"/>
              <a:t>CIS </a:t>
            </a:r>
            <a:r>
              <a:rPr lang="en-US" dirty="0" smtClean="0"/>
              <a:t>is the relevant EU-27 trade </a:t>
            </a:r>
            <a:r>
              <a:rPr lang="en-US" dirty="0" smtClean="0"/>
              <a:t>partner. </a:t>
            </a:r>
          </a:p>
          <a:p>
            <a:r>
              <a:rPr lang="en-US" dirty="0" smtClean="0"/>
              <a:t>WTO </a:t>
            </a:r>
            <a:r>
              <a:rPr lang="en-US" dirty="0" smtClean="0"/>
              <a:t>influences strongly on EU-CIS trade, especially with Russia’s accession to WTO in 2012. </a:t>
            </a:r>
            <a:endParaRPr lang="ru-RU" dirty="0" smtClean="0"/>
          </a:p>
          <a:p>
            <a:r>
              <a:rPr lang="en-US" dirty="0" smtClean="0"/>
              <a:t>Following </a:t>
            </a:r>
            <a:r>
              <a:rPr lang="en-US" dirty="0" smtClean="0"/>
              <a:t>the slump in 2009, the EU bounced back with over 20% growth in exports, to reach record levels in 2010-2011</a:t>
            </a:r>
            <a:r>
              <a:rPr lang="en-US" dirty="0" smtClean="0"/>
              <a:t>.</a:t>
            </a:r>
          </a:p>
          <a:p>
            <a:r>
              <a:rPr lang="en-US" dirty="0" smtClean="0"/>
              <a:t> </a:t>
            </a:r>
            <a:r>
              <a:rPr lang="en-US" dirty="0" smtClean="0"/>
              <a:t>The EU’s trade balance improved to the extent that it emerged from recession as a net exporter in 2010, for the first time since 2006. </a:t>
            </a:r>
            <a:endParaRPr lang="en-US" dirty="0" smtClean="0"/>
          </a:p>
          <a:p>
            <a:r>
              <a:rPr lang="en-US" dirty="0" smtClean="0"/>
              <a:t>The </a:t>
            </a:r>
            <a:r>
              <a:rPr lang="en-US" dirty="0" smtClean="0"/>
              <a:t>€6 billion agricultural trade surplus is largely due to expansion in the value of exports, driven by stronger demand for final </a:t>
            </a:r>
            <a:r>
              <a:rPr lang="en-US" dirty="0" smtClean="0"/>
              <a:t>products.</a:t>
            </a:r>
            <a:endParaRPr lang="ru-RU" dirty="0" smtClean="0"/>
          </a:p>
          <a:p>
            <a:r>
              <a:rPr lang="en-US" dirty="0" smtClean="0"/>
              <a:t>While EU-27 is recovering after global recession, CIS countries still feel many difficulties, especially in unfamiliar condition of trade integration and open markets. </a:t>
            </a:r>
            <a:endParaRPr lang="en-US" dirty="0" smtClean="0"/>
          </a:p>
          <a:p>
            <a:r>
              <a:rPr lang="en-US" dirty="0" smtClean="0"/>
              <a:t>Along </a:t>
            </a:r>
            <a:r>
              <a:rPr lang="en-US" dirty="0" smtClean="0"/>
              <a:t>with a wide range of advantages given by the WTO system to CIS economies, </a:t>
            </a:r>
            <a:r>
              <a:rPr lang="en-US" dirty="0" smtClean="0"/>
              <a:t>there are series </a:t>
            </a:r>
            <a:r>
              <a:rPr lang="en-US" dirty="0" smtClean="0"/>
              <a:t>of problems and challenges related mainly to the alleviation of access to internal markets for foreign goods, decreasing competitiveness of CIS producers, wave of bankruptcies, increase of unemployment and decrease of living standard</a:t>
            </a:r>
            <a:endParaRPr lang="ru-RU" b="1" dirty="0" smtClean="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286388"/>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a:t>
            </a:r>
            <a:r>
              <a:rPr lang="en-US" sz="2400" b="1" dirty="0" smtClean="0">
                <a:solidFill>
                  <a:schemeClr val="tx1"/>
                </a:solidFill>
                <a:effectLst>
                  <a:outerShdw blurRad="38100" dist="38100" dir="2700000" algn="tl">
                    <a:srgbClr val="000000">
                      <a:alpha val="43137"/>
                    </a:srgbClr>
                  </a:outerShdw>
                </a:effectLst>
              </a:rPr>
              <a:t>14 </a:t>
            </a:r>
            <a:r>
              <a:rPr lang="en-US" sz="2400" b="1" dirty="0" smtClean="0">
                <a:solidFill>
                  <a:schemeClr val="tx1"/>
                </a:solidFill>
                <a:effectLst>
                  <a:outerShdw blurRad="38100" dist="38100" dir="2700000" algn="tl">
                    <a:srgbClr val="000000">
                      <a:alpha val="43137"/>
                    </a:srgbClr>
                  </a:outerShdw>
                </a:effectLst>
              </a:rPr>
              <a:t>– Main </a:t>
            </a:r>
            <a:r>
              <a:rPr lang="en-US" sz="2400" b="1" dirty="0" smtClean="0">
                <a:solidFill>
                  <a:schemeClr val="tx1"/>
                </a:solidFill>
                <a:effectLst>
                  <a:outerShdw blurRad="38100" dist="38100" dir="2700000" algn="tl">
                    <a:srgbClr val="000000">
                      <a:alpha val="43137"/>
                    </a:srgbClr>
                  </a:outerShdw>
                </a:effectLst>
              </a:rPr>
              <a:t>sugar importers </a:t>
            </a:r>
            <a:r>
              <a:rPr lang="en-US" sz="2400" b="1" dirty="0" smtClean="0">
                <a:solidFill>
                  <a:schemeClr val="tx1"/>
                </a:solidFill>
                <a:effectLst>
                  <a:outerShdw blurRad="38100" dist="38100" dir="2700000" algn="tl">
                    <a:srgbClr val="000000">
                      <a:alpha val="43137"/>
                    </a:srgbClr>
                  </a:outerShdw>
                </a:effectLst>
              </a:rPr>
              <a:t>in </a:t>
            </a:r>
            <a:r>
              <a:rPr lang="en-US" sz="2400" b="1" dirty="0" smtClean="0">
                <a:solidFill>
                  <a:schemeClr val="tx1"/>
                </a:solidFill>
                <a:effectLst>
                  <a:outerShdw blurRad="38100" dist="38100" dir="2700000" algn="tl">
                    <a:srgbClr val="000000">
                      <a:alpha val="43137"/>
                    </a:srgbClr>
                  </a:outerShdw>
                </a:effectLst>
              </a:rPr>
              <a:t>2011, </a:t>
            </a:r>
            <a:r>
              <a:rPr lang="en-US" sz="2400" b="1" dirty="0" smtClean="0">
                <a:solidFill>
                  <a:schemeClr val="tx1"/>
                </a:solidFill>
                <a:effectLst>
                  <a:outerShdw blurRad="38100" dist="38100" dir="2700000" algn="tl">
                    <a:srgbClr val="000000">
                      <a:alpha val="43137"/>
                    </a:srgbClr>
                  </a:outerShdw>
                </a:effectLst>
              </a:rPr>
              <a:t>million ton</a:t>
            </a:r>
            <a:endParaRPr lang="ru-RU" sz="2400" b="1" dirty="0" smtClean="0">
              <a:solidFill>
                <a:schemeClr val="tx1"/>
              </a:solidFill>
              <a:effectLst>
                <a:outerShdw blurRad="38100" dist="38100" dir="2700000" algn="tl">
                  <a:srgbClr val="000000">
                    <a:alpha val="43137"/>
                  </a:srgbClr>
                </a:outerShdw>
              </a:effectLst>
            </a:endParaRPr>
          </a:p>
        </p:txBody>
      </p:sp>
      <p:pic>
        <p:nvPicPr>
          <p:cNvPr id="12290" name="Picture 2"/>
          <p:cNvPicPr>
            <a:picLocks noChangeAspect="1" noChangeArrowheads="1"/>
          </p:cNvPicPr>
          <p:nvPr/>
        </p:nvPicPr>
        <p:blipFill>
          <a:blip r:embed="rId2"/>
          <a:srcRect/>
          <a:stretch>
            <a:fillRect/>
          </a:stretch>
        </p:blipFill>
        <p:spPr bwMode="auto">
          <a:xfrm>
            <a:off x="142844" y="285728"/>
            <a:ext cx="8778556" cy="550072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857256"/>
          </a:xfrm>
        </p:spPr>
        <p:txBody>
          <a:bodyPr>
            <a:noAutofit/>
          </a:bodyPr>
          <a:lstStyle/>
          <a:p>
            <a:r>
              <a:rPr lang="en-US" sz="3600" b="1" dirty="0" smtClean="0">
                <a:solidFill>
                  <a:srgbClr val="C00000"/>
                </a:solidFill>
                <a:effectLst>
                  <a:outerShdw blurRad="38100" dist="38100" dir="2700000" algn="tl">
                    <a:srgbClr val="000000">
                      <a:alpha val="43137"/>
                    </a:srgbClr>
                  </a:outerShdw>
                </a:effectLst>
              </a:rPr>
              <a:t>EU-27 Trade in Agricultural Products:</a:t>
            </a:r>
            <a:endParaRPr lang="ru-RU" sz="36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142984"/>
            <a:ext cx="8572560" cy="5429288"/>
          </a:xfrm>
        </p:spPr>
        <p:txBody>
          <a:bodyPr>
            <a:normAutofit/>
          </a:bodyPr>
          <a:lstStyle/>
          <a:p>
            <a:r>
              <a:rPr lang="en-US" dirty="0" smtClean="0"/>
              <a:t>The </a:t>
            </a:r>
            <a:r>
              <a:rPr lang="en-US" dirty="0" smtClean="0"/>
              <a:t>EU as well as the other top exporters all benefited from buoyant markets. </a:t>
            </a:r>
            <a:endParaRPr lang="en-US" dirty="0" smtClean="0"/>
          </a:p>
          <a:p>
            <a:r>
              <a:rPr lang="en-US" dirty="0" smtClean="0"/>
              <a:t>Following </a:t>
            </a:r>
            <a:r>
              <a:rPr lang="en-US" dirty="0" smtClean="0"/>
              <a:t>the slump in 2009, the EU, the US and Brazil bounced back with over 20% growth in exports, to reach record levels in </a:t>
            </a:r>
            <a:r>
              <a:rPr lang="en-US" dirty="0" smtClean="0"/>
              <a:t>2010-2011. </a:t>
            </a:r>
          </a:p>
          <a:p>
            <a:r>
              <a:rPr lang="en-US" dirty="0" smtClean="0"/>
              <a:t>The </a:t>
            </a:r>
            <a:r>
              <a:rPr lang="en-US" dirty="0" smtClean="0"/>
              <a:t>EU’s trade balance improved to the extent that it emerged from recession as a net exporter in </a:t>
            </a:r>
            <a:r>
              <a:rPr lang="en-US" dirty="0" smtClean="0"/>
              <a:t>2011, </a:t>
            </a:r>
            <a:r>
              <a:rPr lang="en-US" dirty="0" smtClean="0"/>
              <a:t>for the first time since 2006. </a:t>
            </a:r>
            <a:endParaRPr lang="en-US" dirty="0" smtClean="0"/>
          </a:p>
          <a:p>
            <a:r>
              <a:rPr lang="en-US" dirty="0" smtClean="0"/>
              <a:t>The </a:t>
            </a:r>
            <a:r>
              <a:rPr lang="en-US" dirty="0" smtClean="0"/>
              <a:t>€6 billion agricultural trade surplus is largely due to expansion in the value of exports, driven by stronger demand for final products, as the EU’s key trading partners come out of recession and higher prices for commodities and intermediate goods</a:t>
            </a:r>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286388"/>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a:t>
            </a:r>
            <a:r>
              <a:rPr lang="en-US" sz="2400" b="1" dirty="0" smtClean="0">
                <a:solidFill>
                  <a:schemeClr val="tx1"/>
                </a:solidFill>
                <a:effectLst>
                  <a:outerShdw blurRad="38100" dist="38100" dir="2700000" algn="tl">
                    <a:srgbClr val="000000">
                      <a:alpha val="43137"/>
                    </a:srgbClr>
                  </a:outerShdw>
                </a:effectLst>
              </a:rPr>
              <a:t>15 </a:t>
            </a:r>
            <a:r>
              <a:rPr lang="en-US" sz="2400" b="1" dirty="0" smtClean="0">
                <a:solidFill>
                  <a:schemeClr val="tx1"/>
                </a:solidFill>
                <a:effectLst>
                  <a:outerShdw blurRad="38100" dist="38100" dir="2700000" algn="tl">
                    <a:srgbClr val="000000">
                      <a:alpha val="43137"/>
                    </a:srgbClr>
                  </a:outerShdw>
                </a:effectLst>
              </a:rPr>
              <a:t>– Dynamics of agricultural exports and imports </a:t>
            </a:r>
            <a:r>
              <a:rPr lang="en-US" sz="2400" b="1" dirty="0" smtClean="0">
                <a:solidFill>
                  <a:schemeClr val="tx1"/>
                </a:solidFill>
                <a:effectLst>
                  <a:outerShdw blurRad="38100" dist="38100" dir="2700000" algn="tl">
                    <a:srgbClr val="000000">
                      <a:alpha val="43137"/>
                    </a:srgbClr>
                  </a:outerShdw>
                </a:effectLst>
              </a:rPr>
              <a:t/>
            </a:r>
            <a:br>
              <a:rPr lang="en-US" sz="2400" b="1" dirty="0" smtClean="0">
                <a:solidFill>
                  <a:schemeClr val="tx1"/>
                </a:solidFill>
                <a:effectLst>
                  <a:outerShdw blurRad="38100" dist="38100" dir="2700000" algn="tl">
                    <a:srgbClr val="000000">
                      <a:alpha val="43137"/>
                    </a:srgbClr>
                  </a:outerShdw>
                </a:effectLst>
              </a:rPr>
            </a:br>
            <a:r>
              <a:rPr lang="en-US" sz="2400" b="1" dirty="0" smtClean="0">
                <a:solidFill>
                  <a:schemeClr val="tx1"/>
                </a:solidFill>
                <a:effectLst>
                  <a:outerShdw blurRad="38100" dist="38100" dir="2700000" algn="tl">
                    <a:srgbClr val="000000">
                      <a:alpha val="43137"/>
                    </a:srgbClr>
                  </a:outerShdw>
                </a:effectLst>
              </a:rPr>
              <a:t>by </a:t>
            </a:r>
            <a:r>
              <a:rPr lang="en-US" sz="2400" b="1" dirty="0" smtClean="0">
                <a:solidFill>
                  <a:schemeClr val="tx1"/>
                </a:solidFill>
                <a:effectLst>
                  <a:outerShdw blurRad="38100" dist="38100" dir="2700000" algn="tl">
                    <a:srgbClr val="000000">
                      <a:alpha val="43137"/>
                    </a:srgbClr>
                  </a:outerShdw>
                </a:effectLst>
              </a:rPr>
              <a:t>EU-27, </a:t>
            </a:r>
            <a:r>
              <a:rPr lang="en-US" sz="2400" b="1" dirty="0" err="1" smtClean="0">
                <a:solidFill>
                  <a:schemeClr val="tx1"/>
                </a:solidFill>
                <a:effectLst>
                  <a:outerShdw blurRad="38100" dist="38100" dir="2700000" algn="tl">
                    <a:srgbClr val="000000">
                      <a:alpha val="43137"/>
                    </a:srgbClr>
                  </a:outerShdw>
                </a:effectLst>
              </a:rPr>
              <a:t>bln</a:t>
            </a:r>
            <a:r>
              <a:rPr lang="en-US" sz="2400" b="1" dirty="0" smtClean="0">
                <a:solidFill>
                  <a:schemeClr val="tx1"/>
                </a:solidFill>
                <a:effectLst>
                  <a:outerShdw blurRad="38100" dist="38100" dir="2700000" algn="tl">
                    <a:srgbClr val="000000">
                      <a:alpha val="43137"/>
                    </a:srgbClr>
                  </a:outerShdw>
                </a:effectLst>
              </a:rPr>
              <a:t>. €</a:t>
            </a:r>
            <a:endParaRPr lang="ru-RU" sz="2400" b="1" dirty="0">
              <a:solidFill>
                <a:schemeClr val="tx1"/>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srcRect l="25914" t="32544" r="25663" b="12427"/>
          <a:stretch>
            <a:fillRect/>
          </a:stretch>
        </p:blipFill>
        <p:spPr bwMode="auto">
          <a:xfrm>
            <a:off x="357158" y="285728"/>
            <a:ext cx="8358246" cy="533005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857256"/>
          </a:xfrm>
        </p:spPr>
        <p:txBody>
          <a:bodyPr>
            <a:noAutofit/>
          </a:bodyPr>
          <a:lstStyle/>
          <a:p>
            <a:r>
              <a:rPr lang="en-US" sz="3600" b="1" dirty="0" smtClean="0">
                <a:solidFill>
                  <a:srgbClr val="C00000"/>
                </a:solidFill>
                <a:effectLst>
                  <a:outerShdw blurRad="38100" dist="38100" dir="2700000" algn="tl">
                    <a:srgbClr val="000000">
                      <a:alpha val="43137"/>
                    </a:srgbClr>
                  </a:outerShdw>
                </a:effectLst>
              </a:rPr>
              <a:t>EU-27 Trade in Agricultural Products </a:t>
            </a:r>
            <a:r>
              <a:rPr lang="en-US" sz="2800" b="1" dirty="0" smtClean="0">
                <a:solidFill>
                  <a:srgbClr val="C00000"/>
                </a:solidFill>
                <a:effectLst>
                  <a:outerShdw blurRad="38100" dist="38100" dir="2700000" algn="tl">
                    <a:srgbClr val="000000">
                      <a:alpha val="43137"/>
                    </a:srgbClr>
                  </a:outerShdw>
                </a:effectLst>
              </a:rPr>
              <a:t>(cont.)</a:t>
            </a:r>
            <a:r>
              <a:rPr lang="en-US" sz="3600" b="1" dirty="0" smtClean="0">
                <a:solidFill>
                  <a:srgbClr val="C00000"/>
                </a:solidFill>
                <a:effectLst>
                  <a:outerShdw blurRad="38100" dist="38100" dir="2700000" algn="tl">
                    <a:srgbClr val="000000">
                      <a:alpha val="43137"/>
                    </a:srgbClr>
                  </a:outerShdw>
                </a:effectLst>
              </a:rPr>
              <a:t>:</a:t>
            </a:r>
            <a:endParaRPr lang="ru-RU" sz="36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142984"/>
            <a:ext cx="8572560" cy="5429288"/>
          </a:xfrm>
        </p:spPr>
        <p:txBody>
          <a:bodyPr>
            <a:normAutofit/>
          </a:bodyPr>
          <a:lstStyle/>
          <a:p>
            <a:r>
              <a:rPr lang="en-US" dirty="0" smtClean="0"/>
              <a:t>The EU remains by far the world’s biggest importer with imports worth €83 billion in </a:t>
            </a:r>
            <a:r>
              <a:rPr lang="en-US" dirty="0" smtClean="0"/>
              <a:t>2008-2011, </a:t>
            </a:r>
            <a:r>
              <a:rPr lang="en-US" dirty="0" smtClean="0"/>
              <a:t>well ahead of the US</a:t>
            </a:r>
            <a:r>
              <a:rPr lang="en-US" dirty="0" smtClean="0"/>
              <a:t>.</a:t>
            </a:r>
          </a:p>
          <a:p>
            <a:endParaRPr lang="en-US" sz="500" dirty="0" smtClean="0"/>
          </a:p>
          <a:p>
            <a:r>
              <a:rPr lang="en-US" dirty="0" smtClean="0"/>
              <a:t>EU </a:t>
            </a:r>
            <a:r>
              <a:rPr lang="en-US" dirty="0" smtClean="0"/>
              <a:t>imports grew by 9% in </a:t>
            </a:r>
            <a:r>
              <a:rPr lang="en-US" dirty="0" smtClean="0"/>
              <a:t>2011 </a:t>
            </a:r>
            <a:r>
              <a:rPr lang="en-US" dirty="0" smtClean="0"/>
              <a:t>though they remain 5% below the peak of 2008, when they reached €88 billion. </a:t>
            </a:r>
            <a:endParaRPr lang="en-US" dirty="0" smtClean="0"/>
          </a:p>
          <a:p>
            <a:endParaRPr lang="en-US" sz="500" dirty="0" smtClean="0"/>
          </a:p>
          <a:p>
            <a:r>
              <a:rPr lang="en-US" dirty="0" smtClean="0"/>
              <a:t>This </a:t>
            </a:r>
            <a:r>
              <a:rPr lang="en-US" dirty="0" smtClean="0"/>
              <a:t>is a result of the sharp drop of over 12% in 2009 after two years of very strong growth of over 13% per year. </a:t>
            </a:r>
            <a:endParaRPr lang="en-US" dirty="0" smtClean="0"/>
          </a:p>
          <a:p>
            <a:endParaRPr lang="en-US" sz="500" dirty="0" smtClean="0"/>
          </a:p>
          <a:p>
            <a:r>
              <a:rPr lang="en-US" dirty="0" smtClean="0"/>
              <a:t>The </a:t>
            </a:r>
            <a:r>
              <a:rPr lang="en-US" dirty="0" smtClean="0"/>
              <a:t>EU’s share of global imports was over 19% in 2009. US imports grew strongly by 17% in </a:t>
            </a:r>
            <a:r>
              <a:rPr lang="en-US" dirty="0" smtClean="0"/>
              <a:t>2011, </a:t>
            </a:r>
            <a:r>
              <a:rPr lang="en-US" dirty="0" smtClean="0"/>
              <a:t>having suffered a less severe decline (just 5%) than the EU in 2009. </a:t>
            </a:r>
            <a:endParaRPr lang="ru-RU"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857256"/>
          </a:xfrm>
        </p:spPr>
        <p:txBody>
          <a:bodyPr>
            <a:noAutofit/>
          </a:bodyPr>
          <a:lstStyle/>
          <a:p>
            <a:r>
              <a:rPr lang="en-US" sz="3600" b="1" dirty="0" smtClean="0">
                <a:solidFill>
                  <a:srgbClr val="C00000"/>
                </a:solidFill>
                <a:effectLst>
                  <a:outerShdw blurRad="38100" dist="38100" dir="2700000" algn="tl">
                    <a:srgbClr val="000000">
                      <a:alpha val="43137"/>
                    </a:srgbClr>
                  </a:outerShdw>
                </a:effectLst>
              </a:rPr>
              <a:t>EU-27 Trade in Agricultural Products </a:t>
            </a:r>
            <a:r>
              <a:rPr lang="en-US" sz="2800" b="1" dirty="0" smtClean="0">
                <a:solidFill>
                  <a:srgbClr val="C00000"/>
                </a:solidFill>
                <a:effectLst>
                  <a:outerShdw blurRad="38100" dist="38100" dir="2700000" algn="tl">
                    <a:srgbClr val="000000">
                      <a:alpha val="43137"/>
                    </a:srgbClr>
                  </a:outerShdw>
                </a:effectLst>
              </a:rPr>
              <a:t>(cont.)</a:t>
            </a:r>
            <a:r>
              <a:rPr lang="en-US" sz="3600" b="1" dirty="0" smtClean="0">
                <a:solidFill>
                  <a:srgbClr val="C00000"/>
                </a:solidFill>
                <a:effectLst>
                  <a:outerShdw blurRad="38100" dist="38100" dir="2700000" algn="tl">
                    <a:srgbClr val="000000">
                      <a:alpha val="43137"/>
                    </a:srgbClr>
                  </a:outerShdw>
                </a:effectLst>
              </a:rPr>
              <a:t>:</a:t>
            </a:r>
            <a:endParaRPr lang="ru-RU" sz="36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214422"/>
            <a:ext cx="8572560" cy="5429288"/>
          </a:xfrm>
        </p:spPr>
        <p:txBody>
          <a:bodyPr>
            <a:normAutofit fontScale="92500" lnSpcReduction="10000"/>
          </a:bodyPr>
          <a:lstStyle/>
          <a:p>
            <a:r>
              <a:rPr lang="en-US" dirty="0" smtClean="0"/>
              <a:t>The EU’s trade balance continued to improve in </a:t>
            </a:r>
            <a:r>
              <a:rPr lang="en-US" dirty="0" smtClean="0"/>
              <a:t>2011 </a:t>
            </a:r>
            <a:r>
              <a:rPr lang="en-US" dirty="0" smtClean="0"/>
              <a:t>to the extent that it switched from being a net importer with a trade deficit of €2.5 billion in 2009 to a net exporter, for the first time since 2006, with an agricultural trade surplus of over €6 billion. </a:t>
            </a:r>
            <a:endParaRPr lang="en-US" dirty="0" smtClean="0"/>
          </a:p>
          <a:p>
            <a:endParaRPr lang="en-US" sz="500" dirty="0" smtClean="0"/>
          </a:p>
          <a:p>
            <a:r>
              <a:rPr lang="en-US" dirty="0" smtClean="0"/>
              <a:t>The </a:t>
            </a:r>
            <a:r>
              <a:rPr lang="en-US" dirty="0" smtClean="0"/>
              <a:t>surplus is largely due to growth in the value of exports after the contraction of trade in 2009 linked to economic crisis and the drop in commodity prices. </a:t>
            </a:r>
            <a:endParaRPr lang="en-US" dirty="0" smtClean="0"/>
          </a:p>
          <a:p>
            <a:endParaRPr lang="en-US" sz="500" dirty="0" smtClean="0"/>
          </a:p>
          <a:p>
            <a:r>
              <a:rPr lang="en-US" dirty="0" smtClean="0"/>
              <a:t>The </a:t>
            </a:r>
            <a:r>
              <a:rPr lang="en-US" dirty="0" smtClean="0"/>
              <a:t>EU and the other top exporters all benefited from buoyant export sales. </a:t>
            </a:r>
            <a:endParaRPr lang="en-US" dirty="0" smtClean="0"/>
          </a:p>
          <a:p>
            <a:endParaRPr lang="en-US" sz="500" dirty="0" smtClean="0"/>
          </a:p>
          <a:p>
            <a:r>
              <a:rPr lang="en-US" dirty="0" smtClean="0"/>
              <a:t>The EU’s export profile has changed little in recent years. Final products and other products together account for 69% of the value of EU exports in 2008-2011, while intermediate products and commodities represent 20% and 9% respectively. </a:t>
            </a:r>
            <a:endParaRPr lang="ru-RU"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286388"/>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a:t>
            </a:r>
            <a:r>
              <a:rPr lang="en-US" sz="2400" b="1" dirty="0" smtClean="0">
                <a:solidFill>
                  <a:schemeClr val="tx1"/>
                </a:solidFill>
                <a:effectLst>
                  <a:outerShdw blurRad="38100" dist="38100" dir="2700000" algn="tl">
                    <a:srgbClr val="000000">
                      <a:alpha val="43137"/>
                    </a:srgbClr>
                  </a:outerShdw>
                </a:effectLst>
              </a:rPr>
              <a:t>16 </a:t>
            </a:r>
            <a:r>
              <a:rPr lang="en-US" sz="2400" b="1" dirty="0" smtClean="0">
                <a:solidFill>
                  <a:schemeClr val="tx1"/>
                </a:solidFill>
                <a:effectLst>
                  <a:outerShdw blurRad="38100" dist="38100" dir="2700000" algn="tl">
                    <a:srgbClr val="000000">
                      <a:alpha val="43137"/>
                    </a:srgbClr>
                  </a:outerShdw>
                </a:effectLst>
              </a:rPr>
              <a:t>– Dynamics of share of EU-27 in world agricultural trade, %</a:t>
            </a:r>
            <a:endParaRPr lang="ru-RU" sz="2400" b="1" dirty="0">
              <a:solidFill>
                <a:schemeClr val="tx1"/>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srcRect l="26080" t="33510" r="25455" b="24077"/>
          <a:stretch>
            <a:fillRect/>
          </a:stretch>
        </p:blipFill>
        <p:spPr bwMode="auto">
          <a:xfrm>
            <a:off x="214282" y="142852"/>
            <a:ext cx="8765336" cy="53578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00042"/>
            <a:ext cx="8715436" cy="857256"/>
          </a:xfrm>
        </p:spPr>
        <p:txBody>
          <a:bodyPr>
            <a:noAutofit/>
          </a:bodyPr>
          <a:lstStyle/>
          <a:p>
            <a:r>
              <a:rPr lang="en-US" sz="3200" b="1" dirty="0" smtClean="0">
                <a:solidFill>
                  <a:srgbClr val="C00000"/>
                </a:solidFill>
                <a:effectLst>
                  <a:outerShdw blurRad="38100" dist="38100" dir="2700000" algn="tl">
                    <a:srgbClr val="000000">
                      <a:alpha val="43137"/>
                    </a:srgbClr>
                  </a:outerShdw>
                </a:effectLst>
              </a:rPr>
              <a:t>WTO membership influences for development </a:t>
            </a:r>
            <a:br>
              <a:rPr lang="en-US" sz="3200" b="1" dirty="0" smtClean="0">
                <a:solidFill>
                  <a:srgbClr val="C00000"/>
                </a:solidFill>
                <a:effectLst>
                  <a:outerShdw blurRad="38100" dist="38100" dir="2700000" algn="tl">
                    <a:srgbClr val="000000">
                      <a:alpha val="43137"/>
                    </a:srgbClr>
                  </a:outerShdw>
                </a:effectLst>
              </a:rPr>
            </a:br>
            <a:r>
              <a:rPr lang="en-US" sz="3200" b="1" dirty="0" smtClean="0">
                <a:solidFill>
                  <a:srgbClr val="C00000"/>
                </a:solidFill>
                <a:effectLst>
                  <a:outerShdw blurRad="38100" dist="38100" dir="2700000" algn="tl">
                    <a:srgbClr val="000000">
                      <a:alpha val="43137"/>
                    </a:srgbClr>
                  </a:outerShdw>
                </a:effectLst>
              </a:rPr>
              <a:t>of trade in agricultural products:</a:t>
            </a:r>
            <a:endParaRPr lang="ru-RU" sz="32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928662" y="1571612"/>
            <a:ext cx="4643470" cy="4000528"/>
          </a:xfrm>
        </p:spPr>
        <p:txBody>
          <a:bodyPr>
            <a:normAutofit/>
          </a:bodyPr>
          <a:lstStyle/>
          <a:p>
            <a:r>
              <a:rPr lang="en-US" b="1" dirty="0" smtClean="0"/>
              <a:t>Kazakhstan</a:t>
            </a:r>
          </a:p>
          <a:p>
            <a:r>
              <a:rPr lang="en-US" b="1" dirty="0" smtClean="0"/>
              <a:t>Ukraine</a:t>
            </a:r>
          </a:p>
          <a:p>
            <a:r>
              <a:rPr lang="en-US" b="1" dirty="0" smtClean="0"/>
              <a:t>Kyrgyzstan</a:t>
            </a:r>
          </a:p>
          <a:p>
            <a:r>
              <a:rPr lang="en-US" b="1" dirty="0" smtClean="0"/>
              <a:t>Georgia</a:t>
            </a:r>
          </a:p>
          <a:p>
            <a:r>
              <a:rPr lang="en-US" b="1" dirty="0" smtClean="0"/>
              <a:t>Moldova</a:t>
            </a:r>
            <a:endParaRPr lang="en-US" b="1" dirty="0" smtClean="0"/>
          </a:p>
          <a:p>
            <a:r>
              <a:rPr lang="en-US" b="1" dirty="0" smtClean="0"/>
              <a:t>Russia</a:t>
            </a:r>
            <a:endParaRPr lang="ru-RU"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714380"/>
          </a:xfrm>
        </p:spPr>
        <p:txBody>
          <a:bodyPr>
            <a:noAutofit/>
          </a:bodyPr>
          <a:lstStyle/>
          <a:p>
            <a:r>
              <a:rPr lang="en-US" sz="3200" b="1" dirty="0" smtClean="0">
                <a:solidFill>
                  <a:srgbClr val="C00000"/>
                </a:solidFill>
                <a:effectLst>
                  <a:outerShdw blurRad="38100" dist="38100" dir="2700000" algn="tl">
                    <a:srgbClr val="000000">
                      <a:alpha val="43137"/>
                    </a:srgbClr>
                  </a:outerShdw>
                </a:effectLst>
              </a:rPr>
              <a:t>Kazakhstan:</a:t>
            </a:r>
            <a:endParaRPr lang="ru-RU" sz="32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000108"/>
            <a:ext cx="8215370" cy="5357850"/>
          </a:xfrm>
        </p:spPr>
        <p:txBody>
          <a:bodyPr>
            <a:normAutofit fontScale="77500" lnSpcReduction="20000"/>
          </a:bodyPr>
          <a:lstStyle/>
          <a:p>
            <a:r>
              <a:rPr lang="en-US" dirty="0" smtClean="0"/>
              <a:t>Kazakhstan’s experience can </a:t>
            </a:r>
            <a:r>
              <a:rPr lang="en-US" dirty="0" smtClean="0"/>
              <a:t>be recognized as one of the most successful among other CIS </a:t>
            </a:r>
            <a:r>
              <a:rPr lang="en-US" dirty="0" smtClean="0"/>
              <a:t>countries.</a:t>
            </a:r>
          </a:p>
          <a:p>
            <a:endParaRPr lang="en-US" sz="400" dirty="0" smtClean="0"/>
          </a:p>
          <a:p>
            <a:r>
              <a:rPr lang="en-US" dirty="0" smtClean="0"/>
              <a:t>According </a:t>
            </a:r>
            <a:r>
              <a:rPr lang="en-US" dirty="0" smtClean="0"/>
              <a:t>to the World Bank data, investments to agriculture are on the second place according to their effectiveness after the oil production in Kazakhstan. </a:t>
            </a:r>
            <a:endParaRPr lang="en-US" dirty="0" smtClean="0"/>
          </a:p>
          <a:p>
            <a:endParaRPr lang="en-US" sz="400" dirty="0" smtClean="0"/>
          </a:p>
          <a:p>
            <a:r>
              <a:rPr lang="en-US" dirty="0" smtClean="0"/>
              <a:t>The </a:t>
            </a:r>
            <a:r>
              <a:rPr lang="en-US" dirty="0" smtClean="0"/>
              <a:t>state provides the following privileges to stimulate the development of domestic agricultural production and food processing: </a:t>
            </a:r>
            <a:endParaRPr lang="en-US" dirty="0" smtClean="0"/>
          </a:p>
          <a:p>
            <a:pPr lvl="1"/>
            <a:r>
              <a:rPr lang="en-US" dirty="0" smtClean="0"/>
              <a:t>cheapening </a:t>
            </a:r>
            <a:r>
              <a:rPr lang="en-US" dirty="0" smtClean="0"/>
              <a:t>of combustibles and lubricants, </a:t>
            </a:r>
            <a:endParaRPr lang="en-US" dirty="0" smtClean="0"/>
          </a:p>
          <a:p>
            <a:pPr lvl="1"/>
            <a:r>
              <a:rPr lang="en-US" dirty="0" smtClean="0"/>
              <a:t>lowering </a:t>
            </a:r>
            <a:r>
              <a:rPr lang="en-US" dirty="0" smtClean="0"/>
              <a:t>of interest rates on credits in the second level banks, </a:t>
            </a:r>
            <a:endParaRPr lang="en-US" dirty="0" smtClean="0"/>
          </a:p>
          <a:p>
            <a:pPr lvl="1"/>
            <a:r>
              <a:rPr lang="en-US" dirty="0" smtClean="0"/>
              <a:t>leasing </a:t>
            </a:r>
            <a:r>
              <a:rPr lang="en-US" dirty="0" smtClean="0"/>
              <a:t>for special machinery and processing </a:t>
            </a:r>
            <a:r>
              <a:rPr lang="en-US" dirty="0" smtClean="0"/>
              <a:t>equipment, </a:t>
            </a:r>
          </a:p>
          <a:p>
            <a:pPr lvl="1"/>
            <a:r>
              <a:rPr lang="en-US" dirty="0" smtClean="0"/>
              <a:t>purchasing </a:t>
            </a:r>
            <a:r>
              <a:rPr lang="en-US" dirty="0" smtClean="0"/>
              <a:t>of seeds is subsidized on 40%, their production – from 40% to 100%. </a:t>
            </a:r>
            <a:endParaRPr lang="en-US" dirty="0" smtClean="0"/>
          </a:p>
          <a:p>
            <a:pPr lvl="1"/>
            <a:endParaRPr lang="en-US" sz="400" dirty="0" smtClean="0"/>
          </a:p>
          <a:p>
            <a:r>
              <a:rPr lang="en-US" dirty="0" smtClean="0"/>
              <a:t>The </a:t>
            </a:r>
            <a:r>
              <a:rPr lang="en-US" dirty="0" smtClean="0"/>
              <a:t>government </a:t>
            </a:r>
            <a:r>
              <a:rPr lang="en-US" dirty="0" smtClean="0"/>
              <a:t>supports projects </a:t>
            </a:r>
            <a:r>
              <a:rPr lang="en-US" dirty="0" smtClean="0"/>
              <a:t>related to growing of fruit trees, production of mineral fertilizers, development of pure-strain stock-breeding</a:t>
            </a:r>
            <a:r>
              <a:rPr lang="en-US" dirty="0" smtClean="0"/>
              <a:t>.</a:t>
            </a:r>
          </a:p>
          <a:p>
            <a:endParaRPr lang="en-US" sz="400" dirty="0" smtClean="0"/>
          </a:p>
          <a:p>
            <a:r>
              <a:rPr lang="en-US" dirty="0" smtClean="0"/>
              <a:t>The </a:t>
            </a:r>
            <a:r>
              <a:rPr lang="en-US" dirty="0" smtClean="0"/>
              <a:t>volume of state support of agriculture had grown 5 times since 2002 and had reached $924 </a:t>
            </a:r>
            <a:r>
              <a:rPr lang="en-US" dirty="0" err="1" smtClean="0"/>
              <a:t>mln</a:t>
            </a:r>
            <a:r>
              <a:rPr lang="en-US" dirty="0" smtClean="0"/>
              <a:t>., among them $146 </a:t>
            </a:r>
            <a:r>
              <a:rPr lang="en-US" dirty="0" err="1" smtClean="0"/>
              <a:t>mln</a:t>
            </a:r>
            <a:r>
              <a:rPr lang="en-US" dirty="0" smtClean="0"/>
              <a:t>. for subsidies, $355 </a:t>
            </a:r>
            <a:r>
              <a:rPr lang="en-US" dirty="0" err="1" smtClean="0"/>
              <a:t>mln</a:t>
            </a:r>
            <a:r>
              <a:rPr lang="en-US" dirty="0" smtClean="0"/>
              <a:t>. for credit programs. </a:t>
            </a:r>
            <a:endParaRPr lang="en-US" dirty="0" smtClean="0"/>
          </a:p>
          <a:p>
            <a:endParaRPr lang="en-US" sz="400" dirty="0" smtClean="0"/>
          </a:p>
          <a:p>
            <a:r>
              <a:rPr lang="en-US" dirty="0" smtClean="0"/>
              <a:t>The </a:t>
            </a:r>
            <a:r>
              <a:rPr lang="en-US" dirty="0" smtClean="0"/>
              <a:t>related institutions had been established: JSC “</a:t>
            </a:r>
            <a:r>
              <a:rPr lang="en-US" dirty="0" err="1" smtClean="0"/>
              <a:t>KazAgro</a:t>
            </a:r>
            <a:r>
              <a:rPr lang="en-US" dirty="0" smtClean="0"/>
              <a:t>”, JSC “</a:t>
            </a:r>
            <a:r>
              <a:rPr lang="en-US" dirty="0" err="1" smtClean="0"/>
              <a:t>KazAgroFinance</a:t>
            </a:r>
            <a:r>
              <a:rPr lang="en-US" dirty="0" smtClean="0"/>
              <a:t>”, JSC “Fund of financial support for agriculture</a:t>
            </a:r>
            <a:endParaRPr lang="ru-RU"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714380"/>
          </a:xfrm>
        </p:spPr>
        <p:txBody>
          <a:bodyPr>
            <a:noAutofit/>
          </a:bodyPr>
          <a:lstStyle/>
          <a:p>
            <a:r>
              <a:rPr lang="en-US" sz="3200" b="1" dirty="0" smtClean="0">
                <a:solidFill>
                  <a:srgbClr val="C00000"/>
                </a:solidFill>
                <a:effectLst>
                  <a:outerShdw blurRad="38100" dist="38100" dir="2700000" algn="tl">
                    <a:srgbClr val="000000">
                      <a:alpha val="43137"/>
                    </a:srgbClr>
                  </a:outerShdw>
                </a:effectLst>
              </a:rPr>
              <a:t>Ukraine:</a:t>
            </a:r>
            <a:endParaRPr lang="ru-RU" sz="32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142984"/>
            <a:ext cx="8429684" cy="5357850"/>
          </a:xfrm>
        </p:spPr>
        <p:txBody>
          <a:bodyPr>
            <a:normAutofit fontScale="77500" lnSpcReduction="20000"/>
          </a:bodyPr>
          <a:lstStyle/>
          <a:p>
            <a:r>
              <a:rPr lang="en-US" dirty="0" smtClean="0"/>
              <a:t>The main problem for Ukraine is how to support the domestic agricultural producers. </a:t>
            </a:r>
            <a:endParaRPr lang="en-US" dirty="0" smtClean="0"/>
          </a:p>
          <a:p>
            <a:endParaRPr lang="en-US" sz="600" dirty="0" smtClean="0"/>
          </a:p>
          <a:p>
            <a:r>
              <a:rPr lang="en-US" dirty="0" smtClean="0"/>
              <a:t>Liberalization </a:t>
            </a:r>
            <a:r>
              <a:rPr lang="en-US" dirty="0" smtClean="0"/>
              <a:t>of the trade regime had caused the active interpenetration of the domestic Ukrainian food market with imported agricultural and food products. </a:t>
            </a:r>
            <a:endParaRPr lang="en-US" dirty="0" smtClean="0"/>
          </a:p>
          <a:p>
            <a:endParaRPr lang="en-US" sz="600" dirty="0" smtClean="0"/>
          </a:p>
          <a:p>
            <a:r>
              <a:rPr lang="en-US" dirty="0" smtClean="0"/>
              <a:t>Since </a:t>
            </a:r>
            <a:r>
              <a:rPr lang="en-US" dirty="0" smtClean="0"/>
              <a:t>WTO accession, the growth of import volume of agricultural product has been reaching 11%. The growth of import volume was caused by import deliveries of meat (43% in the structure of increase). </a:t>
            </a:r>
            <a:endParaRPr lang="en-US" dirty="0" smtClean="0"/>
          </a:p>
          <a:p>
            <a:endParaRPr lang="en-US" sz="600" dirty="0" smtClean="0"/>
          </a:p>
          <a:p>
            <a:r>
              <a:rPr lang="en-US" dirty="0" smtClean="0"/>
              <a:t>Volumes </a:t>
            </a:r>
            <a:r>
              <a:rPr lang="en-US" dirty="0" smtClean="0"/>
              <a:t>of meat deliveries had grown up to 6.5 times. It is especially necessary to distinguish the growth of import deliveries of grain and sugar – traditional domestic products in Ukraine</a:t>
            </a:r>
            <a:r>
              <a:rPr lang="en-US" dirty="0" smtClean="0"/>
              <a:t>.</a:t>
            </a:r>
          </a:p>
          <a:p>
            <a:endParaRPr lang="ru-RU" sz="600" dirty="0" smtClean="0"/>
          </a:p>
          <a:p>
            <a:r>
              <a:rPr lang="en-US" dirty="0" smtClean="0"/>
              <a:t>The </a:t>
            </a:r>
            <a:r>
              <a:rPr lang="en-US" dirty="0" smtClean="0"/>
              <a:t>excessive liberalization and openness of the Ukrainian domestic market are testified by the data on the GDP structure. During 2000-2004 the total export and import steady exceeded 100% (export exceeded import). </a:t>
            </a:r>
            <a:endParaRPr lang="en-US" dirty="0" smtClean="0"/>
          </a:p>
          <a:p>
            <a:endParaRPr lang="en-US" sz="600" dirty="0" smtClean="0"/>
          </a:p>
          <a:p>
            <a:r>
              <a:rPr lang="en-US" dirty="0" smtClean="0"/>
              <a:t>Since </a:t>
            </a:r>
            <a:r>
              <a:rPr lang="en-US" dirty="0" smtClean="0"/>
              <a:t>2006 the opposite picture had been observing: import exceeded export, i.e. the national economics had transferred to the import-dependent model of foreign trade relations</a:t>
            </a:r>
            <a:endParaRPr lang="ru-RU"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714380"/>
          </a:xfrm>
        </p:spPr>
        <p:txBody>
          <a:bodyPr>
            <a:noAutofit/>
          </a:bodyPr>
          <a:lstStyle/>
          <a:p>
            <a:r>
              <a:rPr lang="en-US" sz="3200" b="1" dirty="0" smtClean="0">
                <a:solidFill>
                  <a:srgbClr val="C00000"/>
                </a:solidFill>
                <a:effectLst>
                  <a:outerShdw blurRad="38100" dist="38100" dir="2700000" algn="tl">
                    <a:srgbClr val="000000">
                      <a:alpha val="43137"/>
                    </a:srgbClr>
                  </a:outerShdw>
                </a:effectLst>
              </a:rPr>
              <a:t>Ukraine </a:t>
            </a:r>
            <a:r>
              <a:rPr lang="en-US" sz="2400" b="1" dirty="0" smtClean="0">
                <a:solidFill>
                  <a:srgbClr val="C00000"/>
                </a:solidFill>
                <a:effectLst>
                  <a:outerShdw blurRad="38100" dist="38100" dir="2700000" algn="tl">
                    <a:srgbClr val="000000">
                      <a:alpha val="43137"/>
                    </a:srgbClr>
                  </a:outerShdw>
                </a:effectLst>
              </a:rPr>
              <a:t>(cont.)</a:t>
            </a:r>
            <a:r>
              <a:rPr lang="en-US" sz="3200" b="1" dirty="0" smtClean="0">
                <a:solidFill>
                  <a:srgbClr val="C00000"/>
                </a:solidFill>
                <a:effectLst>
                  <a:outerShdw blurRad="38100" dist="38100" dir="2700000" algn="tl">
                    <a:srgbClr val="000000">
                      <a:alpha val="43137"/>
                    </a:srgbClr>
                  </a:outerShdw>
                </a:effectLst>
              </a:rPr>
              <a:t>:</a:t>
            </a:r>
            <a:endParaRPr lang="ru-RU" sz="32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928670"/>
            <a:ext cx="8429684" cy="5643602"/>
          </a:xfrm>
        </p:spPr>
        <p:txBody>
          <a:bodyPr>
            <a:normAutofit fontScale="77500" lnSpcReduction="20000"/>
          </a:bodyPr>
          <a:lstStyle/>
          <a:p>
            <a:r>
              <a:rPr lang="en-US" dirty="0" smtClean="0"/>
              <a:t>Ukraine’s agriculture </a:t>
            </a:r>
            <a:r>
              <a:rPr lang="en-US" dirty="0" smtClean="0"/>
              <a:t>turned out to be exceedingly exposed to the influence of the negative factors of the global crisis because of the high dependency on the external trade. </a:t>
            </a:r>
            <a:endParaRPr lang="en-US" dirty="0" smtClean="0"/>
          </a:p>
          <a:p>
            <a:endParaRPr lang="ru-RU" sz="400" dirty="0" smtClean="0"/>
          </a:p>
          <a:p>
            <a:r>
              <a:rPr lang="en-US" dirty="0" smtClean="0"/>
              <a:t>In 2005-2011 import volume of vegetables and fruits to Ukraine had sharply increased ($860 </a:t>
            </a:r>
            <a:r>
              <a:rPr lang="en-US" dirty="0" err="1" smtClean="0"/>
              <a:t>mln</a:t>
            </a:r>
            <a:r>
              <a:rPr lang="en-US" dirty="0" smtClean="0"/>
              <a:t>., growth in 4.2 times comparing to 2005). </a:t>
            </a:r>
            <a:endParaRPr lang="en-US" dirty="0" smtClean="0"/>
          </a:p>
          <a:p>
            <a:endParaRPr lang="en-US" sz="400" dirty="0" smtClean="0"/>
          </a:p>
          <a:p>
            <a:r>
              <a:rPr lang="en-US" dirty="0" smtClean="0"/>
              <a:t>At </a:t>
            </a:r>
            <a:r>
              <a:rPr lang="en-US" dirty="0" smtClean="0"/>
              <a:t>that the quantum of import of fruits and vegetables had increased on 77%. It is especially important to note the growth of import of agricultural products traditionally produced in Ukraine. </a:t>
            </a:r>
            <a:endParaRPr lang="en-US" dirty="0" smtClean="0"/>
          </a:p>
          <a:p>
            <a:endParaRPr lang="en-US" sz="400" dirty="0" smtClean="0"/>
          </a:p>
          <a:p>
            <a:r>
              <a:rPr lang="en-US" dirty="0" smtClean="0"/>
              <a:t>In </a:t>
            </a:r>
            <a:r>
              <a:rPr lang="en-US" dirty="0" smtClean="0"/>
              <a:t>2005-2011 import of potatoes, cabbage, onion, carrot, tomatoes and cucumbers had increased in 18.5 times (up to 190 thousand tons), apples, pears, cherries and apricots – almost in 5 times (up to 210 thousand tons). </a:t>
            </a:r>
            <a:endParaRPr lang="en-US" dirty="0" smtClean="0"/>
          </a:p>
          <a:p>
            <a:endParaRPr lang="en-US" sz="400" dirty="0" smtClean="0"/>
          </a:p>
          <a:p>
            <a:r>
              <a:rPr lang="en-US" dirty="0" smtClean="0"/>
              <a:t>Since </a:t>
            </a:r>
            <a:r>
              <a:rPr lang="en-US" dirty="0" smtClean="0"/>
              <a:t>January 2011 Ukraine (according to the undertaken WTO obligations) finagled the import duties on alcohol beverages. Consequently the domestic production of grape wine decreased on 41.3%. </a:t>
            </a:r>
            <a:endParaRPr lang="en-US" dirty="0" smtClean="0"/>
          </a:p>
          <a:p>
            <a:endParaRPr lang="en-US" sz="400" dirty="0" smtClean="0"/>
          </a:p>
          <a:p>
            <a:r>
              <a:rPr lang="en-US" dirty="0" smtClean="0"/>
              <a:t>Import </a:t>
            </a:r>
            <a:r>
              <a:rPr lang="en-US" dirty="0" smtClean="0"/>
              <a:t>volume of swine meat increased in 2.9 times, the import share of this product on the domestic market reached 40</a:t>
            </a:r>
            <a:r>
              <a:rPr lang="en-US" dirty="0" smtClean="0"/>
              <a:t>%.</a:t>
            </a:r>
          </a:p>
          <a:p>
            <a:endParaRPr lang="ru-RU" sz="400" dirty="0" smtClean="0"/>
          </a:p>
          <a:p>
            <a:r>
              <a:rPr lang="en-US" dirty="0" smtClean="0"/>
              <a:t>Thus, during three years of WTO membership Ukraine has lost more than has gained. </a:t>
            </a:r>
            <a:endParaRPr lang="ru-RU"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286808" cy="1000132"/>
          </a:xfrm>
        </p:spPr>
        <p:txBody>
          <a:bodyPr>
            <a:normAutofit fontScale="90000"/>
          </a:bodyPr>
          <a:lstStyle/>
          <a:p>
            <a:r>
              <a:rPr lang="en-US" sz="4800" b="1" dirty="0" smtClean="0">
                <a:solidFill>
                  <a:srgbClr val="C00000"/>
                </a:solidFill>
                <a:effectLst>
                  <a:outerShdw blurRad="38100" dist="38100" dir="2700000" algn="tl">
                    <a:srgbClr val="000000">
                      <a:alpha val="43137"/>
                    </a:srgbClr>
                  </a:outerShdw>
                </a:effectLst>
              </a:rPr>
              <a:t>International Trade in 2008-2011s:</a:t>
            </a:r>
            <a:endParaRPr lang="ru-RU" sz="48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285860"/>
            <a:ext cx="8572560" cy="5072098"/>
          </a:xfrm>
        </p:spPr>
        <p:txBody>
          <a:bodyPr>
            <a:normAutofit fontScale="70000" lnSpcReduction="20000"/>
          </a:bodyPr>
          <a:lstStyle/>
          <a:p>
            <a:r>
              <a:rPr lang="en-US" dirty="0" smtClean="0"/>
              <a:t>International trade during post-crisis </a:t>
            </a:r>
            <a:r>
              <a:rPr lang="en-US" dirty="0" smtClean="0"/>
              <a:t>2008-2011s </a:t>
            </a:r>
            <a:r>
              <a:rPr lang="en-US" dirty="0" smtClean="0"/>
              <a:t>was developing multi-directionally</a:t>
            </a:r>
            <a:r>
              <a:rPr lang="en-US" dirty="0" smtClean="0"/>
              <a:t>.</a:t>
            </a:r>
          </a:p>
          <a:p>
            <a:endParaRPr lang="en-US" sz="300" dirty="0" smtClean="0"/>
          </a:p>
          <a:p>
            <a:r>
              <a:rPr lang="en-US" dirty="0" smtClean="0"/>
              <a:t>In </a:t>
            </a:r>
            <a:r>
              <a:rPr lang="en-US" dirty="0" smtClean="0"/>
              <a:t>consequence of significant growth of global prices for raw goods the increase of global trade monetary value in 2011 was 19%. </a:t>
            </a:r>
            <a:endParaRPr lang="en-US" dirty="0" smtClean="0"/>
          </a:p>
          <a:p>
            <a:endParaRPr lang="en-US" sz="300" dirty="0" smtClean="0"/>
          </a:p>
          <a:p>
            <a:r>
              <a:rPr lang="en-US" dirty="0" smtClean="0"/>
              <a:t>It </a:t>
            </a:r>
            <a:r>
              <a:rPr lang="en-US" dirty="0" smtClean="0"/>
              <a:t>is lower than 2010 (22%) when international trade experienced active volume recoveries after economic crisis of 2008-2009s. </a:t>
            </a:r>
            <a:endParaRPr lang="en-US" dirty="0" smtClean="0"/>
          </a:p>
          <a:p>
            <a:endParaRPr lang="en-US" sz="300" dirty="0" smtClean="0"/>
          </a:p>
          <a:p>
            <a:r>
              <a:rPr lang="en-US" dirty="0" smtClean="0"/>
              <a:t>However</a:t>
            </a:r>
            <a:r>
              <a:rPr lang="en-US" dirty="0" smtClean="0"/>
              <a:t>, such a significant growth should be primarily explained by the growth of global prices – as the quantum index of international trade in 2011 increased only on 5% (14% in 2010</a:t>
            </a:r>
            <a:r>
              <a:rPr lang="en-US" dirty="0" smtClean="0"/>
              <a:t>).</a:t>
            </a:r>
          </a:p>
          <a:p>
            <a:endParaRPr lang="en-US" sz="300" dirty="0" smtClean="0"/>
          </a:p>
          <a:p>
            <a:r>
              <a:rPr lang="en-US" dirty="0" smtClean="0"/>
              <a:t>This </a:t>
            </a:r>
            <a:r>
              <a:rPr lang="en-US" dirty="0" smtClean="0"/>
              <a:t>was substantially lower than the pre-crisis levels when the sustainable growth of international economics volumes was observed – up to 10% annually during the preceding decade</a:t>
            </a:r>
            <a:r>
              <a:rPr lang="en-US" dirty="0" smtClean="0"/>
              <a:t>.</a:t>
            </a:r>
          </a:p>
          <a:p>
            <a:endParaRPr lang="ru-RU" sz="300" dirty="0" smtClean="0"/>
          </a:p>
          <a:p>
            <a:r>
              <a:rPr lang="en-US" dirty="0" smtClean="0"/>
              <a:t>The indicative trend of the post-crisis international economic development is the advanced growth of interregional trade, observed in 2006-2011 even despite the economic recession. </a:t>
            </a:r>
            <a:endParaRPr lang="en-US" dirty="0" smtClean="0"/>
          </a:p>
          <a:p>
            <a:endParaRPr lang="en-US" sz="300" dirty="0" smtClean="0"/>
          </a:p>
          <a:p>
            <a:r>
              <a:rPr lang="en-US" dirty="0" smtClean="0"/>
              <a:t>This </a:t>
            </a:r>
            <a:r>
              <a:rPr lang="en-US" dirty="0" smtClean="0"/>
              <a:t>shows the strengthening differentiation of labor on macroeconomic level. </a:t>
            </a:r>
            <a:endParaRPr lang="en-US" dirty="0" smtClean="0"/>
          </a:p>
          <a:p>
            <a:endParaRPr lang="en-US" sz="300" dirty="0" smtClean="0"/>
          </a:p>
          <a:p>
            <a:r>
              <a:rPr lang="en-US" dirty="0" smtClean="0"/>
              <a:t>The </a:t>
            </a:r>
            <a:r>
              <a:rPr lang="en-US" dirty="0" smtClean="0"/>
              <a:t>highest increase of exports was observed for the regions specialized in raw goods supplies. </a:t>
            </a:r>
            <a:endParaRPr lang="en-US" dirty="0" smtClean="0"/>
          </a:p>
          <a:p>
            <a:endParaRPr lang="en-US" sz="300" dirty="0" smtClean="0"/>
          </a:p>
          <a:p>
            <a:r>
              <a:rPr lang="en-US" dirty="0" smtClean="0"/>
              <a:t>The </a:t>
            </a:r>
            <a:r>
              <a:rPr lang="en-US" dirty="0" smtClean="0"/>
              <a:t>best imports dynamics was in the developing countries (as a result of global imports appreciation) and again the same “raw” regions – as a result of growth of their revenues on global market and enlargement of their effective demand</a:t>
            </a:r>
            <a:r>
              <a:rPr lang="en-US" dirty="0" smtClean="0"/>
              <a:t>.</a:t>
            </a:r>
            <a:endParaRPr lang="ru-RU"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286388"/>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a:t>
            </a:r>
            <a:r>
              <a:rPr lang="en-US" sz="2400" b="1" dirty="0" smtClean="0">
                <a:solidFill>
                  <a:schemeClr val="tx1"/>
                </a:solidFill>
                <a:effectLst>
                  <a:outerShdw blurRad="38100" dist="38100" dir="2700000" algn="tl">
                    <a:srgbClr val="000000">
                      <a:alpha val="43137"/>
                    </a:srgbClr>
                  </a:outerShdw>
                </a:effectLst>
              </a:rPr>
              <a:t>17 </a:t>
            </a:r>
            <a:r>
              <a:rPr lang="en-US" sz="2400" b="1" dirty="0" smtClean="0">
                <a:solidFill>
                  <a:schemeClr val="tx1"/>
                </a:solidFill>
                <a:effectLst>
                  <a:outerShdw blurRad="38100" dist="38100" dir="2700000" algn="tl">
                    <a:srgbClr val="000000">
                      <a:alpha val="43137"/>
                    </a:srgbClr>
                  </a:outerShdw>
                </a:effectLst>
              </a:rPr>
              <a:t>– </a:t>
            </a:r>
            <a:r>
              <a:rPr lang="en-US" sz="2400" b="1" dirty="0" smtClean="0">
                <a:solidFill>
                  <a:schemeClr val="tx1"/>
                </a:solidFill>
                <a:effectLst>
                  <a:outerShdw blurRad="38100" dist="38100" dir="2700000" algn="tl">
                    <a:srgbClr val="000000">
                      <a:alpha val="43137"/>
                    </a:srgbClr>
                  </a:outerShdw>
                </a:effectLst>
              </a:rPr>
              <a:t>Ukraine’s trade in agricultural products in 2002-2011, </a:t>
            </a:r>
            <a:r>
              <a:rPr lang="en-US" sz="2400" b="1" dirty="0" err="1" smtClean="0">
                <a:solidFill>
                  <a:schemeClr val="tx1"/>
                </a:solidFill>
                <a:effectLst>
                  <a:outerShdw blurRad="38100" dist="38100" dir="2700000" algn="tl">
                    <a:srgbClr val="000000">
                      <a:alpha val="43137"/>
                    </a:srgbClr>
                  </a:outerShdw>
                </a:effectLst>
              </a:rPr>
              <a:t>bln</a:t>
            </a:r>
            <a:r>
              <a:rPr lang="en-US" sz="2400" b="1" dirty="0" smtClean="0">
                <a:solidFill>
                  <a:schemeClr val="tx1"/>
                </a:solidFill>
                <a:effectLst>
                  <a:outerShdw blurRad="38100" dist="38100" dir="2700000" algn="tl">
                    <a:srgbClr val="000000">
                      <a:alpha val="43137"/>
                    </a:srgbClr>
                  </a:outerShdw>
                </a:effectLst>
              </a:rPr>
              <a:t>. $</a:t>
            </a:r>
            <a:endParaRPr lang="ru-RU" sz="2400" b="1" dirty="0">
              <a:solidFill>
                <a:schemeClr val="tx1"/>
              </a:solidFill>
              <a:effectLst>
                <a:outerShdw blurRad="38100" dist="38100" dir="2700000" algn="tl">
                  <a:srgbClr val="000000">
                    <a:alpha val="43137"/>
                  </a:srgbClr>
                </a:outerShdw>
              </a:effectLst>
            </a:endParaRPr>
          </a:p>
        </p:txBody>
      </p:sp>
      <p:pic>
        <p:nvPicPr>
          <p:cNvPr id="17410" name="Picture 2"/>
          <p:cNvPicPr>
            <a:picLocks noChangeAspect="1" noChangeArrowheads="1"/>
          </p:cNvPicPr>
          <p:nvPr/>
        </p:nvPicPr>
        <p:blipFill>
          <a:blip r:embed="rId2"/>
          <a:srcRect t="795"/>
          <a:stretch>
            <a:fillRect/>
          </a:stretch>
        </p:blipFill>
        <p:spPr bwMode="auto">
          <a:xfrm>
            <a:off x="714348" y="500042"/>
            <a:ext cx="7500990" cy="4603782"/>
          </a:xfrm>
          <a:prstGeom prst="rect">
            <a:avLst/>
          </a:prstGeom>
          <a:noFill/>
          <a:ln w="9525">
            <a:noFill/>
            <a:miter lim="800000"/>
            <a:headEnd/>
            <a:tailEnd/>
          </a:ln>
        </p:spPr>
      </p:pic>
      <p:sp>
        <p:nvSpPr>
          <p:cNvPr id="5" name="Прямоугольник 4"/>
          <p:cNvSpPr/>
          <p:nvPr/>
        </p:nvSpPr>
        <p:spPr>
          <a:xfrm>
            <a:off x="1714480" y="1071546"/>
            <a:ext cx="100013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export</a:t>
            </a:r>
            <a:endParaRPr lang="ru-RU" b="1" dirty="0">
              <a:solidFill>
                <a:schemeClr val="tx1"/>
              </a:solidFill>
            </a:endParaRPr>
          </a:p>
        </p:txBody>
      </p:sp>
      <p:sp>
        <p:nvSpPr>
          <p:cNvPr id="6" name="Прямоугольник 5"/>
          <p:cNvSpPr/>
          <p:nvPr/>
        </p:nvSpPr>
        <p:spPr>
          <a:xfrm>
            <a:off x="3143240" y="1071546"/>
            <a:ext cx="100013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import</a:t>
            </a:r>
            <a:endParaRPr lang="ru-RU" b="1" dirty="0">
              <a:solidFill>
                <a:schemeClr val="tx1"/>
              </a:solidFill>
            </a:endParaRPr>
          </a:p>
        </p:txBody>
      </p:sp>
      <p:sp>
        <p:nvSpPr>
          <p:cNvPr id="7" name="Прямоугольник 6"/>
          <p:cNvSpPr/>
          <p:nvPr/>
        </p:nvSpPr>
        <p:spPr>
          <a:xfrm>
            <a:off x="4572000" y="1071546"/>
            <a:ext cx="100013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balance</a:t>
            </a:r>
            <a:endParaRPr lang="ru-RU" b="1"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714380"/>
          </a:xfrm>
        </p:spPr>
        <p:txBody>
          <a:bodyPr>
            <a:noAutofit/>
          </a:bodyPr>
          <a:lstStyle/>
          <a:p>
            <a:r>
              <a:rPr lang="en-US" sz="3200" b="1" dirty="0" smtClean="0">
                <a:solidFill>
                  <a:srgbClr val="C00000"/>
                </a:solidFill>
                <a:effectLst>
                  <a:outerShdw blurRad="38100" dist="38100" dir="2700000" algn="tl">
                    <a:srgbClr val="000000">
                      <a:alpha val="43137"/>
                    </a:srgbClr>
                  </a:outerShdw>
                </a:effectLst>
              </a:rPr>
              <a:t>Kyrgyzstan:</a:t>
            </a:r>
            <a:endParaRPr lang="ru-RU" sz="32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000108"/>
            <a:ext cx="8429684" cy="5572164"/>
          </a:xfrm>
        </p:spPr>
        <p:txBody>
          <a:bodyPr>
            <a:normAutofit fontScale="77500" lnSpcReduction="20000"/>
          </a:bodyPr>
          <a:lstStyle/>
          <a:p>
            <a:r>
              <a:rPr lang="en-US" dirty="0" smtClean="0"/>
              <a:t>Rapid </a:t>
            </a:r>
            <a:r>
              <a:rPr lang="en-US" dirty="0" smtClean="0"/>
              <a:t>entry to </a:t>
            </a:r>
            <a:r>
              <a:rPr lang="en-US" dirty="0" smtClean="0"/>
              <a:t>WTO has </a:t>
            </a:r>
            <a:r>
              <a:rPr lang="en-US" dirty="0" smtClean="0"/>
              <a:t>caused the negative consequences because of the insufficient working out of the accession obligations. For example, Kyrgyzstan has not preconditioned the status of the developing country thereby losing the related preferences. </a:t>
            </a:r>
            <a:endParaRPr lang="en-US" dirty="0" smtClean="0"/>
          </a:p>
          <a:p>
            <a:endParaRPr lang="ru-RU" sz="400" dirty="0" smtClean="0"/>
          </a:p>
          <a:p>
            <a:r>
              <a:rPr lang="en-US" dirty="0" smtClean="0"/>
              <a:t>Establishing of the equal conditions for domestic and foreign products on the national market became one of the most negative consequences for Kyrgyzstan. </a:t>
            </a:r>
            <a:endParaRPr lang="en-US" dirty="0" smtClean="0"/>
          </a:p>
          <a:p>
            <a:endParaRPr lang="en-US" sz="400" dirty="0" smtClean="0"/>
          </a:p>
          <a:p>
            <a:r>
              <a:rPr lang="en-US" dirty="0" smtClean="0"/>
              <a:t>This </a:t>
            </a:r>
            <a:r>
              <a:rPr lang="en-US" dirty="0" smtClean="0"/>
              <a:t>negatively redounded upon the domestic industry in the period of reconstruction. </a:t>
            </a:r>
            <a:endParaRPr lang="en-US" dirty="0" smtClean="0"/>
          </a:p>
          <a:p>
            <a:endParaRPr lang="en-US" sz="400" dirty="0" smtClean="0"/>
          </a:p>
          <a:p>
            <a:r>
              <a:rPr lang="en-US" dirty="0" smtClean="0"/>
              <a:t>Kyrgyzstan’s </a:t>
            </a:r>
            <a:r>
              <a:rPr lang="en-US" dirty="0" smtClean="0"/>
              <a:t>accession to WTO closed the domestic market for investments opening it for imported products. </a:t>
            </a:r>
            <a:endParaRPr lang="en-US" dirty="0" smtClean="0"/>
          </a:p>
          <a:p>
            <a:endParaRPr lang="en-US" sz="400" dirty="0" smtClean="0"/>
          </a:p>
          <a:p>
            <a:r>
              <a:rPr lang="en-US" dirty="0" smtClean="0"/>
              <a:t>This </a:t>
            </a:r>
            <a:r>
              <a:rPr lang="en-US" dirty="0" smtClean="0"/>
              <a:t>led to the growing raw-material orientation of the Kyrgyzstan’s economic and prolonged recession in its various sectors, including agriculture (which share in the national economic is 80%). </a:t>
            </a:r>
            <a:endParaRPr lang="en-US" dirty="0" smtClean="0"/>
          </a:p>
          <a:p>
            <a:endParaRPr lang="en-US" sz="400" dirty="0" smtClean="0"/>
          </a:p>
          <a:p>
            <a:r>
              <a:rPr lang="en-US" dirty="0" smtClean="0"/>
              <a:t>Entering </a:t>
            </a:r>
            <a:r>
              <a:rPr lang="en-US" dirty="0" smtClean="0"/>
              <a:t>WTO Kyrgyzstan was obliged to cancel export subsidies for domestic agricultural production, to refuse to implement licensing and quoting of agricultural import, to charge import products with no more than 10% custom fee. </a:t>
            </a:r>
            <a:endParaRPr lang="en-US" dirty="0" smtClean="0"/>
          </a:p>
          <a:p>
            <a:endParaRPr lang="en-US" sz="400" dirty="0" smtClean="0"/>
          </a:p>
          <a:p>
            <a:r>
              <a:rPr lang="en-US" dirty="0" smtClean="0"/>
              <a:t>Eventually </a:t>
            </a:r>
            <a:r>
              <a:rPr lang="en-US" dirty="0" smtClean="0"/>
              <a:t>Kyrgyzstan, despite the quite long membership in WTO, has one of the worst economic indicators throughout the CIS</a:t>
            </a:r>
            <a:endParaRPr lang="ru-RU"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714380"/>
          </a:xfrm>
        </p:spPr>
        <p:txBody>
          <a:bodyPr>
            <a:noAutofit/>
          </a:bodyPr>
          <a:lstStyle/>
          <a:p>
            <a:r>
              <a:rPr lang="en-US" sz="3200" b="1" dirty="0" smtClean="0">
                <a:solidFill>
                  <a:srgbClr val="C00000"/>
                </a:solidFill>
                <a:effectLst>
                  <a:outerShdw blurRad="38100" dist="38100" dir="2700000" algn="tl">
                    <a:srgbClr val="000000">
                      <a:alpha val="43137"/>
                    </a:srgbClr>
                  </a:outerShdw>
                </a:effectLst>
              </a:rPr>
              <a:t>Georgia:</a:t>
            </a:r>
            <a:endParaRPr lang="ru-RU" sz="32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000108"/>
            <a:ext cx="8429684" cy="5572164"/>
          </a:xfrm>
        </p:spPr>
        <p:txBody>
          <a:bodyPr>
            <a:normAutofit/>
          </a:bodyPr>
          <a:lstStyle/>
          <a:p>
            <a:r>
              <a:rPr lang="ru-RU" sz="2400" dirty="0" err="1" smtClean="0"/>
              <a:t>Georgia</a:t>
            </a:r>
            <a:r>
              <a:rPr lang="ru-RU" sz="2400" dirty="0" smtClean="0"/>
              <a:t> </a:t>
            </a:r>
            <a:r>
              <a:rPr lang="ru-RU" sz="2400" dirty="0" err="1" smtClean="0"/>
              <a:t>had</a:t>
            </a:r>
            <a:r>
              <a:rPr lang="ru-RU" sz="2400" dirty="0" smtClean="0"/>
              <a:t> </a:t>
            </a:r>
            <a:r>
              <a:rPr lang="ru-RU" sz="2400" dirty="0" err="1" smtClean="0"/>
              <a:t>entered</a:t>
            </a:r>
            <a:r>
              <a:rPr lang="ru-RU" sz="2400" dirty="0" smtClean="0"/>
              <a:t> WTO </a:t>
            </a:r>
            <a:r>
              <a:rPr lang="ru-RU" sz="2400" dirty="0" err="1" smtClean="0"/>
              <a:t>a</a:t>
            </a:r>
            <a:r>
              <a:rPr lang="ru-RU" sz="2400" dirty="0" smtClean="0"/>
              <a:t> </a:t>
            </a:r>
            <a:r>
              <a:rPr lang="ru-RU" sz="2400" dirty="0" err="1" smtClean="0"/>
              <a:t>little</a:t>
            </a:r>
            <a:r>
              <a:rPr lang="ru-RU" sz="2400" dirty="0" smtClean="0"/>
              <a:t> </a:t>
            </a:r>
            <a:r>
              <a:rPr lang="ru-RU" sz="2400" dirty="0" err="1" smtClean="0"/>
              <a:t>bit</a:t>
            </a:r>
            <a:r>
              <a:rPr lang="ru-RU" sz="2400" dirty="0" smtClean="0"/>
              <a:t> </a:t>
            </a:r>
            <a:r>
              <a:rPr lang="ru-RU" sz="2400" dirty="0" err="1" smtClean="0"/>
              <a:t>later</a:t>
            </a:r>
            <a:r>
              <a:rPr lang="ru-RU" sz="2400" dirty="0" smtClean="0"/>
              <a:t> </a:t>
            </a:r>
            <a:r>
              <a:rPr lang="ru-RU" sz="2400" dirty="0" err="1" smtClean="0"/>
              <a:t>than</a:t>
            </a:r>
            <a:r>
              <a:rPr lang="ru-RU" sz="2400" dirty="0" smtClean="0"/>
              <a:t> </a:t>
            </a:r>
            <a:r>
              <a:rPr lang="ru-RU" sz="2400" dirty="0" err="1" smtClean="0"/>
              <a:t>Kyrgyzstan</a:t>
            </a:r>
            <a:r>
              <a:rPr lang="ru-RU" sz="2400" dirty="0" smtClean="0"/>
              <a:t> (</a:t>
            </a:r>
            <a:r>
              <a:rPr lang="ru-RU" sz="2400" dirty="0" err="1" smtClean="0"/>
              <a:t>in</a:t>
            </a:r>
            <a:r>
              <a:rPr lang="ru-RU" sz="2400" dirty="0" smtClean="0"/>
              <a:t> 2000), </a:t>
            </a:r>
            <a:r>
              <a:rPr lang="ru-RU" sz="2400" dirty="0" err="1" smtClean="0"/>
              <a:t>and</a:t>
            </a:r>
            <a:r>
              <a:rPr lang="ru-RU" sz="2400" dirty="0" smtClean="0"/>
              <a:t> </a:t>
            </a:r>
            <a:r>
              <a:rPr lang="ru-RU" sz="2400" dirty="0" err="1" smtClean="0"/>
              <a:t>also</a:t>
            </a:r>
            <a:r>
              <a:rPr lang="ru-RU" sz="2400" dirty="0" smtClean="0"/>
              <a:t> </a:t>
            </a:r>
            <a:r>
              <a:rPr lang="ru-RU" sz="2400" dirty="0" err="1" smtClean="0"/>
              <a:t>more</a:t>
            </a:r>
            <a:r>
              <a:rPr lang="ru-RU" sz="2400" dirty="0" smtClean="0"/>
              <a:t> </a:t>
            </a:r>
            <a:r>
              <a:rPr lang="ru-RU" sz="2400" dirty="0" err="1" smtClean="0"/>
              <a:t>because</a:t>
            </a:r>
            <a:r>
              <a:rPr lang="ru-RU" sz="2400" dirty="0" smtClean="0"/>
              <a:t> </a:t>
            </a:r>
            <a:r>
              <a:rPr lang="ru-RU" sz="2400" dirty="0" err="1" smtClean="0"/>
              <a:t>of</a:t>
            </a:r>
            <a:r>
              <a:rPr lang="ru-RU" sz="2400" dirty="0" smtClean="0"/>
              <a:t> </a:t>
            </a:r>
            <a:r>
              <a:rPr lang="ru-RU" sz="2400" dirty="0" err="1" smtClean="0"/>
              <a:t>the</a:t>
            </a:r>
            <a:r>
              <a:rPr lang="ru-RU" sz="2400" dirty="0" smtClean="0"/>
              <a:t> </a:t>
            </a:r>
            <a:r>
              <a:rPr lang="ru-RU" sz="2400" dirty="0" err="1" smtClean="0"/>
              <a:t>political</a:t>
            </a:r>
            <a:r>
              <a:rPr lang="ru-RU" sz="2400" dirty="0" smtClean="0"/>
              <a:t> </a:t>
            </a:r>
            <a:r>
              <a:rPr lang="ru-RU" sz="2400" dirty="0" err="1" smtClean="0"/>
              <a:t>reasons</a:t>
            </a:r>
            <a:r>
              <a:rPr lang="ru-RU" sz="2400" dirty="0" smtClean="0"/>
              <a:t> </a:t>
            </a:r>
            <a:r>
              <a:rPr lang="ru-RU" sz="2400" dirty="0" err="1" smtClean="0"/>
              <a:t>than</a:t>
            </a:r>
            <a:r>
              <a:rPr lang="ru-RU" sz="2400" dirty="0" smtClean="0"/>
              <a:t> </a:t>
            </a:r>
            <a:r>
              <a:rPr lang="ru-RU" sz="2400" dirty="0" err="1" smtClean="0"/>
              <a:t>the</a:t>
            </a:r>
            <a:r>
              <a:rPr lang="ru-RU" sz="2400" dirty="0" smtClean="0"/>
              <a:t> </a:t>
            </a:r>
            <a:r>
              <a:rPr lang="ru-RU" sz="2400" dirty="0" err="1" smtClean="0"/>
              <a:t>economic</a:t>
            </a:r>
            <a:r>
              <a:rPr lang="ru-RU" sz="2400" dirty="0" smtClean="0"/>
              <a:t> </a:t>
            </a:r>
            <a:r>
              <a:rPr lang="ru-RU" sz="2400" dirty="0" err="1" smtClean="0"/>
              <a:t>necessity</a:t>
            </a:r>
            <a:r>
              <a:rPr lang="ru-RU" sz="2400" dirty="0" smtClean="0"/>
              <a:t>. </a:t>
            </a:r>
            <a:endParaRPr lang="en-US" sz="2400" dirty="0" smtClean="0"/>
          </a:p>
          <a:p>
            <a:endParaRPr lang="en-US" sz="500" dirty="0" smtClean="0"/>
          </a:p>
          <a:p>
            <a:r>
              <a:rPr lang="ru-RU" sz="2400" dirty="0" err="1" smtClean="0"/>
              <a:t>Such</a:t>
            </a:r>
            <a:r>
              <a:rPr lang="ru-RU" sz="2400" dirty="0" smtClean="0"/>
              <a:t> </a:t>
            </a:r>
            <a:r>
              <a:rPr lang="ru-RU" sz="2400" dirty="0" err="1" smtClean="0"/>
              <a:t>haste</a:t>
            </a:r>
            <a:r>
              <a:rPr lang="ru-RU" sz="2400" dirty="0" smtClean="0"/>
              <a:t> </a:t>
            </a:r>
            <a:r>
              <a:rPr lang="ru-RU" sz="2400" dirty="0" err="1" smtClean="0"/>
              <a:t>when</a:t>
            </a:r>
            <a:r>
              <a:rPr lang="ru-RU" sz="2400" dirty="0" smtClean="0"/>
              <a:t> </a:t>
            </a:r>
            <a:r>
              <a:rPr lang="ru-RU" sz="2400" dirty="0" err="1" smtClean="0"/>
              <a:t>Georgia</a:t>
            </a:r>
            <a:r>
              <a:rPr lang="ru-RU" sz="2400" dirty="0" smtClean="0"/>
              <a:t> </a:t>
            </a:r>
            <a:r>
              <a:rPr lang="ru-RU" sz="2400" dirty="0" err="1" smtClean="0"/>
              <a:t>accepted</a:t>
            </a:r>
            <a:r>
              <a:rPr lang="ru-RU" sz="2400" dirty="0" smtClean="0"/>
              <a:t> </a:t>
            </a:r>
            <a:r>
              <a:rPr lang="ru-RU" sz="2400" dirty="0" err="1" smtClean="0"/>
              <a:t>the</a:t>
            </a:r>
            <a:r>
              <a:rPr lang="ru-RU" sz="2400" dirty="0" smtClean="0"/>
              <a:t> </a:t>
            </a:r>
            <a:r>
              <a:rPr lang="ru-RU" sz="2400" dirty="0" err="1" smtClean="0"/>
              <a:t>offered</a:t>
            </a:r>
            <a:r>
              <a:rPr lang="ru-RU" sz="2400" dirty="0" smtClean="0"/>
              <a:t> </a:t>
            </a:r>
            <a:r>
              <a:rPr lang="ru-RU" sz="2400" dirty="0" err="1" smtClean="0"/>
              <a:t>obligations</a:t>
            </a:r>
            <a:r>
              <a:rPr lang="ru-RU" sz="2400" dirty="0" smtClean="0"/>
              <a:t> </a:t>
            </a:r>
            <a:r>
              <a:rPr lang="ru-RU" sz="2400" dirty="0" err="1" smtClean="0"/>
              <a:t>had</a:t>
            </a:r>
            <a:r>
              <a:rPr lang="ru-RU" sz="2400" dirty="0" smtClean="0"/>
              <a:t> </a:t>
            </a:r>
            <a:r>
              <a:rPr lang="ru-RU" sz="2400" dirty="0" err="1" smtClean="0"/>
              <a:t>led</a:t>
            </a:r>
            <a:r>
              <a:rPr lang="ru-RU" sz="2400" dirty="0" smtClean="0"/>
              <a:t> </a:t>
            </a:r>
            <a:r>
              <a:rPr lang="ru-RU" sz="2400" dirty="0" err="1" smtClean="0"/>
              <a:t>to</a:t>
            </a:r>
            <a:r>
              <a:rPr lang="ru-RU" sz="2400" dirty="0" smtClean="0"/>
              <a:t> </a:t>
            </a:r>
            <a:r>
              <a:rPr lang="ru-RU" sz="2400" dirty="0" err="1" smtClean="0"/>
              <a:t>the</a:t>
            </a:r>
            <a:r>
              <a:rPr lang="ru-RU" sz="2400" dirty="0" smtClean="0"/>
              <a:t> </a:t>
            </a:r>
            <a:r>
              <a:rPr lang="ru-RU" sz="2400" dirty="0" err="1" smtClean="0"/>
              <a:t>difficulties</a:t>
            </a:r>
            <a:r>
              <a:rPr lang="ru-RU" sz="2400" dirty="0" smtClean="0"/>
              <a:t> </a:t>
            </a:r>
            <a:r>
              <a:rPr lang="ru-RU" sz="2400" dirty="0" err="1" smtClean="0"/>
              <a:t>at</a:t>
            </a:r>
            <a:r>
              <a:rPr lang="ru-RU" sz="2400" dirty="0" smtClean="0"/>
              <a:t> </a:t>
            </a:r>
            <a:r>
              <a:rPr lang="ru-RU" sz="2400" dirty="0" err="1" smtClean="0"/>
              <a:t>completion</a:t>
            </a:r>
            <a:r>
              <a:rPr lang="ru-RU" sz="2400" dirty="0" smtClean="0"/>
              <a:t> </a:t>
            </a:r>
            <a:r>
              <a:rPr lang="ru-RU" sz="2400" dirty="0" err="1" smtClean="0"/>
              <a:t>of</a:t>
            </a:r>
            <a:r>
              <a:rPr lang="ru-RU" sz="2400" dirty="0" smtClean="0"/>
              <a:t> </a:t>
            </a:r>
            <a:r>
              <a:rPr lang="ru-RU" sz="2400" dirty="0" err="1" smtClean="0"/>
              <a:t>the</a:t>
            </a:r>
            <a:r>
              <a:rPr lang="ru-RU" sz="2400" dirty="0" smtClean="0"/>
              <a:t> </a:t>
            </a:r>
            <a:r>
              <a:rPr lang="ru-RU" sz="2400" dirty="0" err="1" smtClean="0"/>
              <a:t>undertaken</a:t>
            </a:r>
            <a:r>
              <a:rPr lang="ru-RU" sz="2400" dirty="0" smtClean="0"/>
              <a:t> </a:t>
            </a:r>
            <a:r>
              <a:rPr lang="ru-RU" sz="2400" dirty="0" err="1" smtClean="0"/>
              <a:t>obligations</a:t>
            </a:r>
            <a:r>
              <a:rPr lang="ru-RU" sz="2400" dirty="0" smtClean="0"/>
              <a:t>. </a:t>
            </a:r>
            <a:endParaRPr lang="en-US" sz="2400" dirty="0" smtClean="0"/>
          </a:p>
          <a:p>
            <a:endParaRPr lang="en-US" sz="500" dirty="0" smtClean="0"/>
          </a:p>
          <a:p>
            <a:r>
              <a:rPr lang="ru-RU" sz="2400" dirty="0" err="1" smtClean="0"/>
              <a:t>For</a:t>
            </a:r>
            <a:r>
              <a:rPr lang="ru-RU" sz="2400" dirty="0" smtClean="0"/>
              <a:t> </a:t>
            </a:r>
            <a:r>
              <a:rPr lang="ru-RU" sz="2400" dirty="0" err="1" smtClean="0"/>
              <a:t>example</a:t>
            </a:r>
            <a:r>
              <a:rPr lang="ru-RU" sz="2400" dirty="0" smtClean="0"/>
              <a:t>, </a:t>
            </a:r>
            <a:r>
              <a:rPr lang="ru-RU" sz="2400" dirty="0" err="1" smtClean="0"/>
              <a:t>the</a:t>
            </a:r>
            <a:r>
              <a:rPr lang="ru-RU" sz="2400" dirty="0" smtClean="0"/>
              <a:t> </a:t>
            </a:r>
            <a:r>
              <a:rPr lang="ru-RU" sz="2400" dirty="0" err="1" smtClean="0"/>
              <a:t>sectorial</a:t>
            </a:r>
            <a:r>
              <a:rPr lang="ru-RU" sz="2400" dirty="0" smtClean="0"/>
              <a:t> </a:t>
            </a:r>
            <a:r>
              <a:rPr lang="ru-RU" sz="2400" dirty="0" err="1" smtClean="0"/>
              <a:t>initiatives</a:t>
            </a:r>
            <a:r>
              <a:rPr lang="ru-RU" sz="2400" dirty="0" smtClean="0"/>
              <a:t> </a:t>
            </a:r>
            <a:r>
              <a:rPr lang="ru-RU" sz="2400" dirty="0" err="1" smtClean="0"/>
              <a:t>in</a:t>
            </a:r>
            <a:r>
              <a:rPr lang="ru-RU" sz="2400" dirty="0" smtClean="0"/>
              <a:t> </a:t>
            </a:r>
            <a:r>
              <a:rPr lang="ru-RU" sz="2400" dirty="0" err="1" smtClean="0"/>
              <a:t>agriculture</a:t>
            </a:r>
            <a:r>
              <a:rPr lang="ru-RU" sz="2400" dirty="0" smtClean="0"/>
              <a:t> </a:t>
            </a:r>
            <a:r>
              <a:rPr lang="ru-RU" sz="2400" dirty="0" err="1" smtClean="0"/>
              <a:t>were</a:t>
            </a:r>
            <a:r>
              <a:rPr lang="ru-RU" sz="2400" dirty="0" smtClean="0"/>
              <a:t> </a:t>
            </a:r>
            <a:r>
              <a:rPr lang="ru-RU" sz="2400" dirty="0" err="1" smtClean="0"/>
              <a:t>not</a:t>
            </a:r>
            <a:r>
              <a:rPr lang="ru-RU" sz="2400" dirty="0" smtClean="0"/>
              <a:t> </a:t>
            </a:r>
            <a:r>
              <a:rPr lang="ru-RU" sz="2400" dirty="0" err="1" smtClean="0"/>
              <a:t>implemented</a:t>
            </a:r>
            <a:r>
              <a:rPr lang="ru-RU" sz="2400" dirty="0" smtClean="0"/>
              <a:t> </a:t>
            </a:r>
            <a:r>
              <a:rPr lang="ru-RU" sz="2400" dirty="0" err="1" smtClean="0"/>
              <a:t>because</a:t>
            </a:r>
            <a:r>
              <a:rPr lang="ru-RU" sz="2400" dirty="0" smtClean="0"/>
              <a:t> </a:t>
            </a:r>
            <a:r>
              <a:rPr lang="ru-RU" sz="2400" dirty="0" err="1" smtClean="0"/>
              <a:t>of</a:t>
            </a:r>
            <a:r>
              <a:rPr lang="ru-RU" sz="2400" dirty="0" smtClean="0"/>
              <a:t> </a:t>
            </a:r>
            <a:r>
              <a:rPr lang="ru-RU" sz="2400" dirty="0" err="1" smtClean="0"/>
              <a:t>the</a:t>
            </a:r>
            <a:r>
              <a:rPr lang="ru-RU" sz="2400" dirty="0" smtClean="0"/>
              <a:t> </a:t>
            </a:r>
            <a:r>
              <a:rPr lang="ru-RU" sz="2400" dirty="0" err="1" smtClean="0"/>
              <a:t>contradictions</a:t>
            </a:r>
            <a:r>
              <a:rPr lang="ru-RU" sz="2400" dirty="0" smtClean="0"/>
              <a:t> </a:t>
            </a:r>
            <a:r>
              <a:rPr lang="ru-RU" sz="2400" dirty="0" err="1" smtClean="0"/>
              <a:t>with</a:t>
            </a:r>
            <a:r>
              <a:rPr lang="ru-RU" sz="2400" dirty="0" smtClean="0"/>
              <a:t> </a:t>
            </a:r>
            <a:r>
              <a:rPr lang="ru-RU" sz="2400" dirty="0" err="1" smtClean="0"/>
              <a:t>International</a:t>
            </a:r>
            <a:r>
              <a:rPr lang="ru-RU" sz="2400" dirty="0" smtClean="0"/>
              <a:t> </a:t>
            </a:r>
            <a:r>
              <a:rPr lang="ru-RU" sz="2400" dirty="0" err="1" smtClean="0"/>
              <a:t>Monetary</a:t>
            </a:r>
            <a:r>
              <a:rPr lang="ru-RU" sz="2400" dirty="0" smtClean="0"/>
              <a:t> </a:t>
            </a:r>
            <a:r>
              <a:rPr lang="ru-RU" sz="2400" dirty="0" err="1" smtClean="0"/>
              <a:t>Fund</a:t>
            </a:r>
            <a:r>
              <a:rPr lang="ru-RU" sz="2400" dirty="0" smtClean="0"/>
              <a:t> (IMF) </a:t>
            </a:r>
            <a:r>
              <a:rPr lang="ru-RU" sz="2400" dirty="0" err="1" smtClean="0"/>
              <a:t>as</a:t>
            </a:r>
            <a:r>
              <a:rPr lang="ru-RU" sz="2400" dirty="0" smtClean="0"/>
              <a:t> </a:t>
            </a:r>
            <a:r>
              <a:rPr lang="ru-RU" sz="2400" dirty="0" err="1" smtClean="0"/>
              <a:t>well</a:t>
            </a:r>
            <a:r>
              <a:rPr lang="ru-RU" sz="2400" dirty="0" smtClean="0"/>
              <a:t> </a:t>
            </a:r>
            <a:r>
              <a:rPr lang="ru-RU" sz="2400" dirty="0" err="1" smtClean="0"/>
              <a:t>as</a:t>
            </a:r>
            <a:r>
              <a:rPr lang="ru-RU" sz="2400" dirty="0" smtClean="0"/>
              <a:t> </a:t>
            </a:r>
            <a:r>
              <a:rPr lang="ru-RU" sz="2400" dirty="0" err="1" smtClean="0"/>
              <a:t>the</a:t>
            </a:r>
            <a:r>
              <a:rPr lang="ru-RU" sz="2400" dirty="0" smtClean="0"/>
              <a:t> </a:t>
            </a:r>
            <a:r>
              <a:rPr lang="ru-RU" sz="2400" dirty="0" err="1" smtClean="0"/>
              <a:t>special</a:t>
            </a:r>
            <a:r>
              <a:rPr lang="ru-RU" sz="2400" dirty="0" smtClean="0"/>
              <a:t> </a:t>
            </a:r>
            <a:r>
              <a:rPr lang="ru-RU" sz="2400" dirty="0" err="1" smtClean="0"/>
              <a:t>custom</a:t>
            </a:r>
            <a:r>
              <a:rPr lang="ru-RU" sz="2400" dirty="0" smtClean="0"/>
              <a:t> </a:t>
            </a:r>
            <a:r>
              <a:rPr lang="ru-RU" sz="2400" dirty="0" err="1" smtClean="0"/>
              <a:t>tariffs</a:t>
            </a:r>
            <a:r>
              <a:rPr lang="ru-RU" sz="2400" dirty="0" smtClean="0"/>
              <a:t> </a:t>
            </a:r>
            <a:r>
              <a:rPr lang="ru-RU" sz="2400" dirty="0" err="1" smtClean="0"/>
              <a:t>for</a:t>
            </a:r>
            <a:r>
              <a:rPr lang="ru-RU" sz="2400" dirty="0" smtClean="0"/>
              <a:t> </a:t>
            </a:r>
            <a:r>
              <a:rPr lang="ru-RU" sz="2400" dirty="0" err="1" smtClean="0"/>
              <a:t>agricultural</a:t>
            </a:r>
            <a:r>
              <a:rPr lang="ru-RU" sz="2400" dirty="0" smtClean="0"/>
              <a:t> </a:t>
            </a:r>
            <a:r>
              <a:rPr lang="ru-RU" sz="2400" dirty="0" err="1" smtClean="0"/>
              <a:t>raw</a:t>
            </a:r>
            <a:r>
              <a:rPr lang="ru-RU" sz="2400" dirty="0" smtClean="0"/>
              <a:t> </a:t>
            </a:r>
            <a:r>
              <a:rPr lang="ru-RU" sz="2400" dirty="0" err="1" smtClean="0"/>
              <a:t>materials</a:t>
            </a:r>
            <a:r>
              <a:rPr lang="ru-RU" sz="2400" dirty="0" smtClean="0"/>
              <a:t> </a:t>
            </a:r>
            <a:r>
              <a:rPr lang="ru-RU" sz="2400" dirty="0" err="1" smtClean="0"/>
              <a:t>and</a:t>
            </a:r>
            <a:r>
              <a:rPr lang="ru-RU" sz="2400" dirty="0" smtClean="0"/>
              <a:t> </a:t>
            </a:r>
            <a:r>
              <a:rPr lang="ru-RU" sz="2400" dirty="0" err="1" smtClean="0"/>
              <a:t>machinery</a:t>
            </a:r>
            <a:r>
              <a:rPr lang="ru-RU" sz="2400" dirty="0" smtClean="0"/>
              <a:t> </a:t>
            </a:r>
            <a:r>
              <a:rPr lang="ru-RU" sz="2400" dirty="0" err="1" smtClean="0"/>
              <a:t>were</a:t>
            </a:r>
            <a:r>
              <a:rPr lang="ru-RU" sz="2400" dirty="0" smtClean="0"/>
              <a:t> </a:t>
            </a:r>
            <a:r>
              <a:rPr lang="ru-RU" sz="2400" dirty="0" err="1" smtClean="0"/>
              <a:t>not</a:t>
            </a:r>
            <a:r>
              <a:rPr lang="ru-RU" sz="2400" dirty="0" smtClean="0"/>
              <a:t> </a:t>
            </a:r>
            <a:r>
              <a:rPr lang="ru-RU" sz="2400" dirty="0" err="1" smtClean="0"/>
              <a:t>introduced</a:t>
            </a:r>
            <a:endParaRPr lang="ru-RU" sz="240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714380"/>
          </a:xfrm>
        </p:spPr>
        <p:txBody>
          <a:bodyPr>
            <a:noAutofit/>
          </a:bodyPr>
          <a:lstStyle/>
          <a:p>
            <a:r>
              <a:rPr lang="en-US" sz="3200" b="1" dirty="0" smtClean="0">
                <a:solidFill>
                  <a:srgbClr val="C00000"/>
                </a:solidFill>
                <a:effectLst>
                  <a:outerShdw blurRad="38100" dist="38100" dir="2700000" algn="tl">
                    <a:srgbClr val="000000">
                      <a:alpha val="43137"/>
                    </a:srgbClr>
                  </a:outerShdw>
                </a:effectLst>
              </a:rPr>
              <a:t>Moldova:</a:t>
            </a:r>
            <a:endParaRPr lang="ru-RU" sz="32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000108"/>
            <a:ext cx="8429684" cy="5572164"/>
          </a:xfrm>
        </p:spPr>
        <p:txBody>
          <a:bodyPr>
            <a:normAutofit fontScale="85000" lnSpcReduction="10000"/>
          </a:bodyPr>
          <a:lstStyle/>
          <a:p>
            <a:r>
              <a:rPr lang="en-US" sz="2400" dirty="0" smtClean="0"/>
              <a:t>For Moldova the process of WTO accession became longer than for Georgia and Kyrgyzstan (8 years of negotiations, accession in 2001</a:t>
            </a:r>
            <a:r>
              <a:rPr lang="en-US" sz="2400" dirty="0" smtClean="0"/>
              <a:t>).</a:t>
            </a:r>
          </a:p>
          <a:p>
            <a:endParaRPr lang="en-US" sz="400" dirty="0" smtClean="0"/>
          </a:p>
          <a:p>
            <a:r>
              <a:rPr lang="en-US" sz="2400" dirty="0" smtClean="0"/>
              <a:t>The </a:t>
            </a:r>
            <a:r>
              <a:rPr lang="en-US" sz="2400" dirty="0" smtClean="0"/>
              <a:t>state support of agriculture – the main branch of Moldova economics – became one the most difficult. </a:t>
            </a:r>
            <a:endParaRPr lang="en-US" sz="2400" dirty="0" smtClean="0"/>
          </a:p>
          <a:p>
            <a:endParaRPr lang="en-US" sz="400" dirty="0" smtClean="0"/>
          </a:p>
          <a:p>
            <a:r>
              <a:rPr lang="en-US" sz="2400" dirty="0" smtClean="0"/>
              <a:t>Moldova </a:t>
            </a:r>
            <a:r>
              <a:rPr lang="en-US" sz="2400" dirty="0" smtClean="0"/>
              <a:t>was able to defend the necessity of subsidies for agriculture, but undertook the obligation to shorten the volume of support on 16% during four years. </a:t>
            </a:r>
            <a:endParaRPr lang="en-US" sz="2400" dirty="0" smtClean="0"/>
          </a:p>
          <a:p>
            <a:endParaRPr lang="ru-RU" sz="400" dirty="0" smtClean="0"/>
          </a:p>
          <a:p>
            <a:r>
              <a:rPr lang="en-US" sz="2400" dirty="0" smtClean="0"/>
              <a:t>During first years after Moldova’s accession to WTO the situation in agriculture worsened: growth rates slowed, the production volume decreased on 14%. </a:t>
            </a:r>
            <a:endParaRPr lang="en-US" sz="2400" dirty="0" smtClean="0"/>
          </a:p>
          <a:p>
            <a:endParaRPr lang="en-US" sz="400" dirty="0" smtClean="0"/>
          </a:p>
          <a:p>
            <a:r>
              <a:rPr lang="en-US" sz="2400" dirty="0" smtClean="0"/>
              <a:t>Starting </a:t>
            </a:r>
            <a:r>
              <a:rPr lang="en-US" sz="2400" dirty="0" smtClean="0"/>
              <a:t>from 2005 situation became more steady, the annual growth reached 1-2%. </a:t>
            </a:r>
            <a:endParaRPr lang="en-US" sz="2400" dirty="0" smtClean="0"/>
          </a:p>
          <a:p>
            <a:endParaRPr lang="en-US" sz="400" dirty="0" smtClean="0"/>
          </a:p>
          <a:p>
            <a:r>
              <a:rPr lang="en-US" sz="2400" dirty="0" smtClean="0"/>
              <a:t>Entering </a:t>
            </a:r>
            <a:r>
              <a:rPr lang="en-US" sz="2400" dirty="0" smtClean="0"/>
              <a:t>WTO Moldova planned to get a wider access to the global market of agricultural production, especially for its main export product – alcoholic beverages</a:t>
            </a:r>
            <a:r>
              <a:rPr lang="en-US" sz="2400" dirty="0" smtClean="0"/>
              <a:t>.</a:t>
            </a:r>
          </a:p>
          <a:p>
            <a:endParaRPr lang="en-US" sz="400" dirty="0" smtClean="0"/>
          </a:p>
          <a:p>
            <a:r>
              <a:rPr lang="en-US" sz="2400" dirty="0" smtClean="0"/>
              <a:t>Largely </a:t>
            </a:r>
            <a:r>
              <a:rPr lang="en-US" sz="2400" dirty="0" smtClean="0"/>
              <a:t>these expectations became true – the export volume increased in two times since WTO accession, especially to the countries beyond CIS. </a:t>
            </a:r>
            <a:endParaRPr lang="en-US" sz="2400" dirty="0" smtClean="0"/>
          </a:p>
          <a:p>
            <a:endParaRPr lang="en-US" sz="400" dirty="0" smtClean="0"/>
          </a:p>
          <a:p>
            <a:r>
              <a:rPr lang="en-US" sz="2400" dirty="0" smtClean="0"/>
              <a:t>Processed </a:t>
            </a:r>
            <a:r>
              <a:rPr lang="en-US" sz="2400" dirty="0" smtClean="0"/>
              <a:t>food products became the main part of import volume</a:t>
            </a:r>
            <a:endParaRPr lang="ru-RU" sz="2400"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00042"/>
            <a:ext cx="8715436" cy="714380"/>
          </a:xfrm>
        </p:spPr>
        <p:txBody>
          <a:bodyPr>
            <a:noAutofit/>
          </a:bodyPr>
          <a:lstStyle/>
          <a:p>
            <a:r>
              <a:rPr lang="en-US" sz="3200" b="1" dirty="0" smtClean="0">
                <a:solidFill>
                  <a:srgbClr val="C00000"/>
                </a:solidFill>
                <a:effectLst>
                  <a:outerShdw blurRad="38100" dist="38100" dir="2700000" algn="tl">
                    <a:srgbClr val="000000">
                      <a:alpha val="43137"/>
                    </a:srgbClr>
                  </a:outerShdw>
                </a:effectLst>
              </a:rPr>
              <a:t>Russia’s accession to WTO: main threats &amp; opportunities</a:t>
            </a:r>
            <a:endParaRPr lang="ru-RU" sz="32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285836"/>
            <a:ext cx="8572560" cy="5572164"/>
          </a:xfrm>
        </p:spPr>
        <p:txBody>
          <a:bodyPr>
            <a:normAutofit fontScale="92500" lnSpcReduction="20000"/>
          </a:bodyPr>
          <a:lstStyle/>
          <a:p>
            <a:r>
              <a:rPr lang="en-US" sz="2000" dirty="0" smtClean="0"/>
              <a:t>Along with a wide range of advantages given by the WTO system to the Russian economy, many experts reasonably observe series of problems and challenges related mainly </a:t>
            </a:r>
            <a:r>
              <a:rPr lang="en-US" sz="2000" dirty="0" smtClean="0"/>
              <a:t>to:</a:t>
            </a:r>
          </a:p>
          <a:p>
            <a:pPr lvl="1"/>
            <a:r>
              <a:rPr lang="en-US" sz="1800" dirty="0" smtClean="0"/>
              <a:t>alleviation </a:t>
            </a:r>
            <a:r>
              <a:rPr lang="en-US" sz="1800" dirty="0" smtClean="0"/>
              <a:t>of access to the Russian internal market for foreign goods, </a:t>
            </a:r>
            <a:endParaRPr lang="en-US" sz="1800" dirty="0" smtClean="0"/>
          </a:p>
          <a:p>
            <a:pPr lvl="1"/>
            <a:r>
              <a:rPr lang="en-US" sz="1800" dirty="0" smtClean="0"/>
              <a:t>decreasing </a:t>
            </a:r>
            <a:r>
              <a:rPr lang="en-US" sz="1800" dirty="0" smtClean="0"/>
              <a:t>competitiveness of Russian producers, </a:t>
            </a:r>
            <a:endParaRPr lang="en-US" sz="1800" dirty="0" smtClean="0"/>
          </a:p>
          <a:p>
            <a:pPr lvl="1"/>
            <a:r>
              <a:rPr lang="en-US" sz="1800" dirty="0" smtClean="0"/>
              <a:t>wave </a:t>
            </a:r>
            <a:r>
              <a:rPr lang="en-US" sz="1800" dirty="0" smtClean="0"/>
              <a:t>of bankruptcies, </a:t>
            </a:r>
            <a:endParaRPr lang="en-US" sz="1800" dirty="0" smtClean="0"/>
          </a:p>
          <a:p>
            <a:pPr lvl="1"/>
            <a:r>
              <a:rPr lang="en-US" sz="1800" dirty="0" smtClean="0"/>
              <a:t>increase </a:t>
            </a:r>
            <a:r>
              <a:rPr lang="en-US" sz="1800" dirty="0" smtClean="0"/>
              <a:t>of unemployment and decrease of living standard. </a:t>
            </a:r>
            <a:endParaRPr lang="en-US" sz="1800" dirty="0" smtClean="0"/>
          </a:p>
          <a:p>
            <a:pPr lvl="1"/>
            <a:endParaRPr lang="ru-RU" sz="300" dirty="0" smtClean="0"/>
          </a:p>
          <a:p>
            <a:r>
              <a:rPr lang="en-US" sz="2000" dirty="0" smtClean="0"/>
              <a:t>Membership in WTO will obviously limit the opportunities in independent regulation of the external economic activity. </a:t>
            </a:r>
            <a:endParaRPr lang="en-US" sz="2000" dirty="0" smtClean="0"/>
          </a:p>
          <a:p>
            <a:endParaRPr lang="en-US" sz="300" dirty="0" smtClean="0"/>
          </a:p>
          <a:p>
            <a:r>
              <a:rPr lang="en-US" sz="2000" dirty="0" smtClean="0"/>
              <a:t>Particularly</a:t>
            </a:r>
            <a:r>
              <a:rPr lang="en-US" sz="2000" dirty="0" smtClean="0"/>
              <a:t>, the binding of the import custom tariffs will limit the maneuverability and flexibility of the state regulation of the custom and tariff measures. </a:t>
            </a:r>
            <a:endParaRPr lang="en-US" sz="2000" dirty="0" smtClean="0"/>
          </a:p>
          <a:p>
            <a:endParaRPr lang="en-US" sz="300" dirty="0" smtClean="0"/>
          </a:p>
          <a:p>
            <a:r>
              <a:rPr lang="en-US" sz="2000" dirty="0" smtClean="0"/>
              <a:t>The </a:t>
            </a:r>
            <a:r>
              <a:rPr lang="en-US" sz="2000" dirty="0" smtClean="0"/>
              <a:t>economic conditions of the majority of plant and animal production branches will get worsened because of the low competitiveness of Russian production based on the low level of provision with qualitative production factors, as well as on the weak interaction between agriculture and the rest of industries and services. </a:t>
            </a:r>
            <a:endParaRPr lang="en-US" sz="2000" dirty="0" smtClean="0"/>
          </a:p>
          <a:p>
            <a:endParaRPr lang="en-US" sz="300" dirty="0" smtClean="0"/>
          </a:p>
          <a:p>
            <a:r>
              <a:rPr lang="en-US" sz="2000" dirty="0" smtClean="0"/>
              <a:t>It </a:t>
            </a:r>
            <a:r>
              <a:rPr lang="en-US" sz="2000" dirty="0" smtClean="0"/>
              <a:t>will become harder and more difficult for the state to protect national producers, the access for the foreign food products to the internal market will become easier because of the lower import custom tariffs. </a:t>
            </a:r>
            <a:endParaRPr lang="en-US" sz="2000" dirty="0" smtClean="0"/>
          </a:p>
          <a:p>
            <a:endParaRPr lang="en-US" sz="300" dirty="0" smtClean="0"/>
          </a:p>
          <a:p>
            <a:r>
              <a:rPr lang="en-US" sz="2000" dirty="0" smtClean="0"/>
              <a:t>This </a:t>
            </a:r>
            <a:r>
              <a:rPr lang="en-US" sz="2000" dirty="0" smtClean="0"/>
              <a:t>may lead to the decrease in the national production. </a:t>
            </a:r>
            <a:endParaRPr lang="ru-RU"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00042"/>
            <a:ext cx="8715436" cy="714380"/>
          </a:xfrm>
        </p:spPr>
        <p:txBody>
          <a:bodyPr>
            <a:noAutofit/>
          </a:bodyPr>
          <a:lstStyle/>
          <a:p>
            <a:r>
              <a:rPr lang="en-US" sz="3200" b="1" dirty="0" smtClean="0">
                <a:solidFill>
                  <a:srgbClr val="C00000"/>
                </a:solidFill>
                <a:effectLst>
                  <a:outerShdw blurRad="38100" dist="38100" dir="2700000" algn="tl">
                    <a:srgbClr val="000000">
                      <a:alpha val="43137"/>
                    </a:srgbClr>
                  </a:outerShdw>
                </a:effectLst>
              </a:rPr>
              <a:t>Russia’s accession to WTO: main threats &amp; opportunities </a:t>
            </a:r>
            <a:r>
              <a:rPr lang="en-US" sz="2400" b="1" dirty="0" smtClean="0">
                <a:solidFill>
                  <a:srgbClr val="C00000"/>
                </a:solidFill>
                <a:effectLst>
                  <a:outerShdw blurRad="38100" dist="38100" dir="2700000" algn="tl">
                    <a:srgbClr val="000000">
                      <a:alpha val="43137"/>
                    </a:srgbClr>
                  </a:outerShdw>
                </a:effectLst>
              </a:rPr>
              <a:t>(cont.)</a:t>
            </a:r>
            <a:endParaRPr lang="ru-RU" sz="32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285836"/>
            <a:ext cx="8572560" cy="5572164"/>
          </a:xfrm>
        </p:spPr>
        <p:txBody>
          <a:bodyPr>
            <a:normAutofit/>
          </a:bodyPr>
          <a:lstStyle/>
          <a:p>
            <a:r>
              <a:rPr lang="en-US" sz="1800" dirty="0" smtClean="0"/>
              <a:t>Russian experts anticipate the decrease of the share of the local agricultural producers on the internal market which, in turn, will effect on the employment in the related industries. </a:t>
            </a:r>
            <a:endParaRPr lang="en-US" sz="1800" dirty="0" smtClean="0"/>
          </a:p>
          <a:p>
            <a:endParaRPr lang="en-US" sz="300" dirty="0" smtClean="0"/>
          </a:p>
          <a:p>
            <a:r>
              <a:rPr lang="en-US" sz="1800" dirty="0" smtClean="0"/>
              <a:t>Food </a:t>
            </a:r>
            <a:r>
              <a:rPr lang="en-US" sz="1800" dirty="0" smtClean="0"/>
              <a:t>processing industries, especially meat and dairy, are expected to be the most attackable. </a:t>
            </a:r>
            <a:endParaRPr lang="en-US" sz="1800" dirty="0" smtClean="0"/>
          </a:p>
          <a:p>
            <a:endParaRPr lang="en-US" sz="300" dirty="0" smtClean="0"/>
          </a:p>
          <a:p>
            <a:r>
              <a:rPr lang="en-US" sz="1800" dirty="0" smtClean="0"/>
              <a:t>After </a:t>
            </a:r>
            <a:r>
              <a:rPr lang="en-US" sz="1800" dirty="0" smtClean="0"/>
              <a:t>the WTO accession the problems may arise in the sphere of application of veterinary, sanitary and </a:t>
            </a:r>
            <a:r>
              <a:rPr lang="en-US" sz="1800" dirty="0" err="1" smtClean="0"/>
              <a:t>phytosanitary</a:t>
            </a:r>
            <a:r>
              <a:rPr lang="en-US" sz="1800" dirty="0" smtClean="0"/>
              <a:t> measures, treated as protective ones. </a:t>
            </a:r>
            <a:endParaRPr lang="en-US" sz="1800" dirty="0" smtClean="0"/>
          </a:p>
          <a:p>
            <a:endParaRPr lang="en-US" sz="300" dirty="0" smtClean="0"/>
          </a:p>
          <a:p>
            <a:r>
              <a:rPr lang="en-US" sz="1800" dirty="0" smtClean="0"/>
              <a:t>Once </a:t>
            </a:r>
            <a:r>
              <a:rPr lang="en-US" sz="1800" dirty="0" smtClean="0"/>
              <a:t>entering WTO the country has to implement the sanitary and </a:t>
            </a:r>
            <a:r>
              <a:rPr lang="en-US" sz="1800" dirty="0" err="1" smtClean="0"/>
              <a:t>phytosanitary</a:t>
            </a:r>
            <a:r>
              <a:rPr lang="en-US" sz="1800" dirty="0" smtClean="0"/>
              <a:t> measures or restrictions in accordance with the WTO Agreement on Sanitary and </a:t>
            </a:r>
            <a:r>
              <a:rPr lang="en-US" sz="1800" dirty="0" err="1" smtClean="0"/>
              <a:t>Phytosanitary</a:t>
            </a:r>
            <a:r>
              <a:rPr lang="en-US" sz="1800" dirty="0" smtClean="0"/>
              <a:t> Measures – and only based on the scientifically proven principles of </a:t>
            </a:r>
            <a:r>
              <a:rPr lang="en-US" sz="1800" dirty="0" err="1" smtClean="0"/>
              <a:t>phytosanitary</a:t>
            </a:r>
            <a:r>
              <a:rPr lang="en-US" sz="1800" dirty="0" smtClean="0"/>
              <a:t> risk. </a:t>
            </a:r>
            <a:endParaRPr lang="en-US" sz="1800" dirty="0" smtClean="0"/>
          </a:p>
          <a:p>
            <a:endParaRPr lang="en-US" sz="300" dirty="0" smtClean="0"/>
          </a:p>
          <a:p>
            <a:r>
              <a:rPr lang="en-US" sz="1800" dirty="0" smtClean="0"/>
              <a:t>The </a:t>
            </a:r>
            <a:r>
              <a:rPr lang="en-US" sz="1800" dirty="0" smtClean="0"/>
              <a:t>growing flow of cheap import products may bring new quarantine objects and diseases to the country. </a:t>
            </a:r>
            <a:endParaRPr lang="en-US" sz="1800" dirty="0" smtClean="0"/>
          </a:p>
          <a:p>
            <a:endParaRPr lang="ru-RU" sz="300" dirty="0" smtClean="0"/>
          </a:p>
          <a:p>
            <a:r>
              <a:rPr lang="en-US" sz="1800" dirty="0" smtClean="0"/>
              <a:t>Even today, the majority of Russian agricultural industries cannot equally compete with foreign producers. </a:t>
            </a:r>
            <a:endParaRPr lang="en-US" sz="1800" dirty="0" smtClean="0"/>
          </a:p>
          <a:p>
            <a:endParaRPr lang="en-US" sz="300" dirty="0" smtClean="0"/>
          </a:p>
          <a:p>
            <a:r>
              <a:rPr lang="en-US" sz="1800" dirty="0" smtClean="0"/>
              <a:t>The </a:t>
            </a:r>
            <a:r>
              <a:rPr lang="en-US" sz="1800" dirty="0" smtClean="0"/>
              <a:t>dependence on import deliveries is critically high. Local agricultural and food products cannot find their customer neither on foreign nor even on local Russian markets</a:t>
            </a:r>
            <a:endParaRPr lang="ru-RU"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286388"/>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a:t>
            </a:r>
            <a:r>
              <a:rPr lang="en-US" sz="2400" b="1" dirty="0" smtClean="0">
                <a:solidFill>
                  <a:schemeClr val="tx1"/>
                </a:solidFill>
                <a:effectLst>
                  <a:outerShdw blurRad="38100" dist="38100" dir="2700000" algn="tl">
                    <a:srgbClr val="000000">
                      <a:alpha val="43137"/>
                    </a:srgbClr>
                  </a:outerShdw>
                </a:effectLst>
              </a:rPr>
              <a:t>18 –Volumes of state support for domestic agriculture, agreed by Russia upon its accession to WTO, </a:t>
            </a:r>
            <a:r>
              <a:rPr lang="en-US" sz="2400" b="1" dirty="0" err="1" smtClean="0">
                <a:solidFill>
                  <a:schemeClr val="tx1"/>
                </a:solidFill>
                <a:effectLst>
                  <a:outerShdw blurRad="38100" dist="38100" dir="2700000" algn="tl">
                    <a:srgbClr val="000000">
                      <a:alpha val="43137"/>
                    </a:srgbClr>
                  </a:outerShdw>
                </a:effectLst>
              </a:rPr>
              <a:t>bln</a:t>
            </a:r>
            <a:r>
              <a:rPr lang="en-US" sz="2400" b="1" dirty="0" smtClean="0">
                <a:solidFill>
                  <a:schemeClr val="tx1"/>
                </a:solidFill>
                <a:effectLst>
                  <a:outerShdw blurRad="38100" dist="38100" dir="2700000" algn="tl">
                    <a:srgbClr val="000000">
                      <a:alpha val="43137"/>
                    </a:srgbClr>
                  </a:outerShdw>
                </a:effectLst>
              </a:rPr>
              <a:t>. $</a:t>
            </a:r>
            <a:endParaRPr lang="ru-RU" sz="2400" b="1" dirty="0">
              <a:solidFill>
                <a:schemeClr val="tx1"/>
              </a:solidFill>
              <a:effectLst>
                <a:outerShdw blurRad="38100" dist="38100" dir="2700000" algn="tl">
                  <a:srgbClr val="000000">
                    <a:alpha val="43137"/>
                  </a:srgbClr>
                </a:outerShdw>
              </a:effectLst>
            </a:endParaRPr>
          </a:p>
        </p:txBody>
      </p:sp>
      <p:pic>
        <p:nvPicPr>
          <p:cNvPr id="18434" name="Диаграмма 2"/>
          <p:cNvPicPr>
            <a:picLocks noChangeArrowheads="1"/>
          </p:cNvPicPr>
          <p:nvPr/>
        </p:nvPicPr>
        <p:blipFill>
          <a:blip r:embed="rId2"/>
          <a:srcRect b="-47"/>
          <a:stretch>
            <a:fillRect/>
          </a:stretch>
        </p:blipFill>
        <p:spPr bwMode="auto">
          <a:xfrm>
            <a:off x="285720" y="285728"/>
            <a:ext cx="8358246" cy="4857784"/>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642918"/>
            <a:ext cx="8715436" cy="714380"/>
          </a:xfrm>
        </p:spPr>
        <p:txBody>
          <a:bodyPr>
            <a:noAutofit/>
          </a:bodyPr>
          <a:lstStyle/>
          <a:p>
            <a:r>
              <a:rPr lang="en-US" sz="3200" b="1" dirty="0" smtClean="0">
                <a:solidFill>
                  <a:srgbClr val="C00000"/>
                </a:solidFill>
                <a:effectLst>
                  <a:outerShdw blurRad="38100" dist="38100" dir="2700000" algn="tl">
                    <a:srgbClr val="000000">
                      <a:alpha val="43137"/>
                    </a:srgbClr>
                  </a:outerShdw>
                </a:effectLst>
              </a:rPr>
              <a:t>Russia’s accession to WTO: main threats &amp; opportunities </a:t>
            </a:r>
            <a:r>
              <a:rPr lang="en-US" sz="2400" b="1" dirty="0" smtClean="0">
                <a:solidFill>
                  <a:srgbClr val="C00000"/>
                </a:solidFill>
                <a:effectLst>
                  <a:outerShdw blurRad="38100" dist="38100" dir="2700000" algn="tl">
                    <a:srgbClr val="000000">
                      <a:alpha val="43137"/>
                    </a:srgbClr>
                  </a:outerShdw>
                </a:effectLst>
              </a:rPr>
              <a:t>(cont.)</a:t>
            </a:r>
            <a:endParaRPr lang="ru-RU" sz="32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571612"/>
            <a:ext cx="8572560" cy="4929222"/>
          </a:xfrm>
        </p:spPr>
        <p:txBody>
          <a:bodyPr>
            <a:normAutofit/>
          </a:bodyPr>
          <a:lstStyle/>
          <a:p>
            <a:r>
              <a:rPr lang="en-US" sz="1800" dirty="0" smtClean="0"/>
              <a:t>However, the “secret” of success of foreign farmers on the Russian market is not only in the unique high quality of their production. </a:t>
            </a:r>
            <a:endParaRPr lang="en-US" sz="1800" dirty="0" smtClean="0"/>
          </a:p>
          <a:p>
            <a:endParaRPr lang="en-US" sz="500" dirty="0" smtClean="0"/>
          </a:p>
          <a:p>
            <a:r>
              <a:rPr lang="en-US" sz="1800" dirty="0" smtClean="0"/>
              <a:t>Agriculture </a:t>
            </a:r>
            <a:r>
              <a:rPr lang="en-US" sz="1800" dirty="0" smtClean="0"/>
              <a:t>in global economics is one of the most protected and “closed” branches. </a:t>
            </a:r>
            <a:endParaRPr lang="en-US" sz="1800" dirty="0" smtClean="0"/>
          </a:p>
          <a:p>
            <a:endParaRPr lang="en-US" sz="500" dirty="0" smtClean="0"/>
          </a:p>
          <a:p>
            <a:r>
              <a:rPr lang="en-US" sz="1800" dirty="0" smtClean="0"/>
              <a:t>The </a:t>
            </a:r>
            <a:r>
              <a:rPr lang="en-US" sz="1800" dirty="0" smtClean="0"/>
              <a:t>main method of protection is to give a huge volume of subsidies to the agricultural producers</a:t>
            </a:r>
            <a:r>
              <a:rPr lang="en-US" sz="1800" dirty="0" smtClean="0"/>
              <a:t>.</a:t>
            </a:r>
          </a:p>
          <a:p>
            <a:endParaRPr lang="en-US" sz="500" dirty="0" smtClean="0"/>
          </a:p>
          <a:p>
            <a:r>
              <a:rPr lang="en-US" sz="1800" dirty="0" smtClean="0"/>
              <a:t>Half </a:t>
            </a:r>
            <a:r>
              <a:rPr lang="en-US" sz="1800" dirty="0" smtClean="0"/>
              <a:t>of “agricultural” expenses of WTO member countries are the measures distorting trade and production which has a negative influence on the global agricultural market, leading to the excess production and fall of prices for agricultural and food </a:t>
            </a:r>
            <a:r>
              <a:rPr lang="en-US" sz="1800" dirty="0" smtClean="0"/>
              <a:t>products</a:t>
            </a:r>
          </a:p>
          <a:p>
            <a:endParaRPr lang="en-US" sz="500" dirty="0" smtClean="0"/>
          </a:p>
          <a:p>
            <a:r>
              <a:rPr lang="en-US" sz="1800" dirty="0" smtClean="0"/>
              <a:t>Obviously</a:t>
            </a:r>
            <a:r>
              <a:rPr lang="en-US" sz="1800" dirty="0" smtClean="0"/>
              <a:t>, new WTO members and developing countries can not support their agriculture equally to the USA, EU and other developed countries. </a:t>
            </a:r>
            <a:endParaRPr lang="en-US" sz="1800" dirty="0" smtClean="0"/>
          </a:p>
          <a:p>
            <a:endParaRPr lang="en-US" sz="500" dirty="0" smtClean="0"/>
          </a:p>
          <a:p>
            <a:r>
              <a:rPr lang="en-US" sz="1800" dirty="0" smtClean="0"/>
              <a:t>This </a:t>
            </a:r>
            <a:r>
              <a:rPr lang="en-US" sz="1800" dirty="0" smtClean="0"/>
              <a:t>is also the case of Russia where the volume of Amber Box support is almost 10 times lower than in EU and even lower than in Japan – country without any essential land resources and opportunities to develop its own agricultural production</a:t>
            </a:r>
            <a:endParaRPr lang="ru-RU"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286388"/>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a:t>
            </a:r>
            <a:r>
              <a:rPr lang="en-US" sz="2400" b="1" dirty="0" smtClean="0">
                <a:solidFill>
                  <a:schemeClr val="tx1"/>
                </a:solidFill>
                <a:effectLst>
                  <a:outerShdw blurRad="38100" dist="38100" dir="2700000" algn="tl">
                    <a:srgbClr val="000000">
                      <a:alpha val="43137"/>
                    </a:srgbClr>
                  </a:outerShdw>
                </a:effectLst>
              </a:rPr>
              <a:t>19 –</a:t>
            </a:r>
            <a:r>
              <a:rPr lang="en-US" sz="2400" b="1" dirty="0" smtClean="0">
                <a:solidFill>
                  <a:schemeClr val="tx1"/>
                </a:solidFill>
                <a:effectLst>
                  <a:outerShdw blurRad="38100" dist="38100" dir="2700000" algn="tl">
                    <a:srgbClr val="000000">
                      <a:alpha val="43137"/>
                    </a:srgbClr>
                  </a:outerShdw>
                </a:effectLst>
              </a:rPr>
              <a:t>Comparison of Amber Box support volumes in Russia and WTO countries in 2011</a:t>
            </a:r>
            <a:endParaRPr lang="ru-RU" sz="2400" b="1" dirty="0" smtClean="0">
              <a:solidFill>
                <a:schemeClr val="tx1"/>
              </a:solidFill>
              <a:effectLst>
                <a:outerShdw blurRad="38100" dist="38100" dir="2700000" algn="tl">
                  <a:srgbClr val="000000">
                    <a:alpha val="43137"/>
                  </a:srgbClr>
                </a:outerShdw>
              </a:effectLst>
            </a:endParaRPr>
          </a:p>
        </p:txBody>
      </p:sp>
      <p:pic>
        <p:nvPicPr>
          <p:cNvPr id="19458" name="Picture 2"/>
          <p:cNvPicPr>
            <a:picLocks noChangeAspect="1" noChangeArrowheads="1"/>
          </p:cNvPicPr>
          <p:nvPr/>
        </p:nvPicPr>
        <p:blipFill>
          <a:blip r:embed="rId2"/>
          <a:srcRect/>
          <a:stretch>
            <a:fillRect/>
          </a:stretch>
        </p:blipFill>
        <p:spPr bwMode="auto">
          <a:xfrm>
            <a:off x="214282" y="285727"/>
            <a:ext cx="8715436" cy="5194457"/>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642918"/>
            <a:ext cx="8715436" cy="714380"/>
          </a:xfrm>
        </p:spPr>
        <p:txBody>
          <a:bodyPr>
            <a:noAutofit/>
          </a:bodyPr>
          <a:lstStyle/>
          <a:p>
            <a:r>
              <a:rPr lang="en-US" sz="3200" b="1" dirty="0" smtClean="0">
                <a:solidFill>
                  <a:srgbClr val="C00000"/>
                </a:solidFill>
                <a:effectLst>
                  <a:outerShdw blurRad="38100" dist="38100" dir="2700000" algn="tl">
                    <a:srgbClr val="000000">
                      <a:alpha val="43137"/>
                    </a:srgbClr>
                  </a:outerShdw>
                </a:effectLst>
              </a:rPr>
              <a:t>Main problems of developing country on the way to trade integration: </a:t>
            </a:r>
            <a:endParaRPr lang="ru-RU" sz="32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571612"/>
            <a:ext cx="8572560" cy="4929222"/>
          </a:xfrm>
        </p:spPr>
        <p:txBody>
          <a:bodyPr>
            <a:normAutofit/>
          </a:bodyPr>
          <a:lstStyle/>
          <a:p>
            <a:pPr lvl="0"/>
            <a:r>
              <a:rPr lang="en-US" sz="2400" dirty="0" smtClean="0"/>
              <a:t>Lowering competitiveness of </a:t>
            </a:r>
            <a:r>
              <a:rPr lang="en-US" sz="2400" dirty="0" smtClean="0"/>
              <a:t>domestic </a:t>
            </a:r>
            <a:r>
              <a:rPr lang="en-US" sz="2400" dirty="0" smtClean="0"/>
              <a:t>agriculture on the international and domestic markets (at least during first years after WTO accession</a:t>
            </a:r>
            <a:r>
              <a:rPr lang="en-US" sz="2400" dirty="0" smtClean="0"/>
              <a:t>).</a:t>
            </a:r>
          </a:p>
          <a:p>
            <a:pPr lvl="0"/>
            <a:endParaRPr lang="ru-RU" sz="500" dirty="0" smtClean="0"/>
          </a:p>
          <a:p>
            <a:pPr lvl="0"/>
            <a:r>
              <a:rPr lang="en-US" sz="2400" dirty="0" smtClean="0"/>
              <a:t>Integration of agrarian markets </a:t>
            </a:r>
            <a:r>
              <a:rPr lang="en-US" sz="2400" dirty="0" smtClean="0"/>
              <a:t>into the inter-regional market and </a:t>
            </a:r>
            <a:r>
              <a:rPr lang="en-US" sz="2400" dirty="0" smtClean="0"/>
              <a:t>establishment of the common agrarian </a:t>
            </a:r>
            <a:r>
              <a:rPr lang="en-US" sz="2400" dirty="0" smtClean="0"/>
              <a:t>market (CIS, V4, etc.).</a:t>
            </a:r>
          </a:p>
          <a:p>
            <a:pPr lvl="0"/>
            <a:endParaRPr lang="ru-RU" sz="500" dirty="0" smtClean="0"/>
          </a:p>
          <a:p>
            <a:pPr lvl="0"/>
            <a:r>
              <a:rPr lang="en-US" sz="2400" dirty="0" smtClean="0"/>
              <a:t>Scientific provision of accession processes and further membership in WTO.</a:t>
            </a:r>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286808" cy="1000132"/>
          </a:xfrm>
        </p:spPr>
        <p:txBody>
          <a:bodyPr>
            <a:normAutofit/>
          </a:bodyPr>
          <a:lstStyle/>
          <a:p>
            <a:r>
              <a:rPr lang="en-US" sz="4800" b="1" dirty="0" smtClean="0">
                <a:solidFill>
                  <a:srgbClr val="C00000"/>
                </a:solidFill>
                <a:effectLst>
                  <a:outerShdw blurRad="38100" dist="38100" dir="2700000" algn="tl">
                    <a:srgbClr val="000000">
                      <a:alpha val="43137"/>
                    </a:srgbClr>
                  </a:outerShdw>
                </a:effectLst>
              </a:rPr>
              <a:t>EU-CIS Trade in 2008-2011s:</a:t>
            </a:r>
            <a:endParaRPr lang="ru-RU" sz="48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285860"/>
            <a:ext cx="8572560" cy="5286412"/>
          </a:xfrm>
        </p:spPr>
        <p:txBody>
          <a:bodyPr>
            <a:normAutofit fontScale="92500" lnSpcReduction="20000"/>
          </a:bodyPr>
          <a:lstStyle/>
          <a:p>
            <a:r>
              <a:rPr lang="en-US" dirty="0" smtClean="0"/>
              <a:t>EU-CIS trade flow remained one of the worlds biggest in </a:t>
            </a:r>
            <a:r>
              <a:rPr lang="en-US" dirty="0" smtClean="0"/>
              <a:t>2009-2011s.</a:t>
            </a:r>
          </a:p>
          <a:p>
            <a:endParaRPr lang="en-US" sz="300" dirty="0" smtClean="0"/>
          </a:p>
          <a:p>
            <a:r>
              <a:rPr lang="en-US" dirty="0" smtClean="0"/>
              <a:t> </a:t>
            </a:r>
            <a:r>
              <a:rPr lang="en-US" dirty="0" smtClean="0"/>
              <a:t>The annual volume of interregional trade almost tripled – from €109.7 </a:t>
            </a:r>
            <a:r>
              <a:rPr lang="en-US" dirty="0" err="1" smtClean="0"/>
              <a:t>bln</a:t>
            </a:r>
            <a:r>
              <a:rPr lang="en-US" dirty="0" smtClean="0"/>
              <a:t>. in 2000 to €330.0 </a:t>
            </a:r>
            <a:r>
              <a:rPr lang="en-US" dirty="0" err="1" smtClean="0"/>
              <a:t>bln</a:t>
            </a:r>
            <a:r>
              <a:rPr lang="en-US" dirty="0" smtClean="0"/>
              <a:t> in 2011. </a:t>
            </a:r>
            <a:endParaRPr lang="en-US" dirty="0" smtClean="0"/>
          </a:p>
          <a:p>
            <a:endParaRPr lang="en-US" sz="300" dirty="0" smtClean="0"/>
          </a:p>
          <a:p>
            <a:r>
              <a:rPr lang="en-US" dirty="0" smtClean="0"/>
              <a:t>However</a:t>
            </a:r>
            <a:r>
              <a:rPr lang="en-US" dirty="0" smtClean="0"/>
              <a:t>, the significant drop of exports and imports in 2009 has to be noticed as a result of global economic </a:t>
            </a:r>
            <a:r>
              <a:rPr lang="en-US" dirty="0" smtClean="0"/>
              <a:t>recession</a:t>
            </a:r>
          </a:p>
          <a:p>
            <a:endParaRPr lang="en-US" sz="400" dirty="0" smtClean="0"/>
          </a:p>
          <a:p>
            <a:r>
              <a:rPr lang="en-US" dirty="0" smtClean="0"/>
              <a:t>Following rapid (up to 30% annually) growth of interregional trade volumes in 2009-2011 let us to forecast the recovery of exports and imports volumes as of 2008 level even in </a:t>
            </a:r>
            <a:r>
              <a:rPr lang="en-US" dirty="0" smtClean="0"/>
              <a:t>2013, </a:t>
            </a:r>
            <a:r>
              <a:rPr lang="en-US" dirty="0" smtClean="0"/>
              <a:t>as well as the achievement of horizon of €250 </a:t>
            </a:r>
            <a:r>
              <a:rPr lang="en-US" dirty="0" err="1" smtClean="0"/>
              <a:t>bln</a:t>
            </a:r>
            <a:r>
              <a:rPr lang="en-US" dirty="0" smtClean="0"/>
              <a:t>. imports and €170 </a:t>
            </a:r>
            <a:r>
              <a:rPr lang="en-US" dirty="0" err="1" smtClean="0"/>
              <a:t>bln</a:t>
            </a:r>
            <a:r>
              <a:rPr lang="en-US" dirty="0" smtClean="0"/>
              <a:t>. exports in 2013. </a:t>
            </a:r>
            <a:endParaRPr lang="en-US" dirty="0" smtClean="0"/>
          </a:p>
          <a:p>
            <a:endParaRPr lang="en-US" sz="400" dirty="0" smtClean="0"/>
          </a:p>
          <a:p>
            <a:r>
              <a:rPr lang="en-US" dirty="0" smtClean="0"/>
              <a:t>In </a:t>
            </a:r>
            <a:r>
              <a:rPr lang="en-US" dirty="0" smtClean="0"/>
              <a:t>2001-2011 (except «crisis» 2008-2009) annual increase of EU-27 imports from CIS countries was 10.1%. </a:t>
            </a:r>
            <a:endParaRPr lang="en-US" dirty="0" smtClean="0"/>
          </a:p>
          <a:p>
            <a:endParaRPr lang="en-US" sz="400" dirty="0" smtClean="0"/>
          </a:p>
          <a:p>
            <a:r>
              <a:rPr lang="en-US" dirty="0" smtClean="0"/>
              <a:t>Such </a:t>
            </a:r>
            <a:r>
              <a:rPr lang="en-US" dirty="0" smtClean="0"/>
              <a:t>high level can be explained primarily by the growth of imports volume from Russia as well as imports increase from Kazakhstan, Azerbaijan and Ukraine</a:t>
            </a:r>
            <a:endParaRPr lang="ru-RU"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714380"/>
          </a:xfrm>
        </p:spPr>
        <p:txBody>
          <a:bodyPr>
            <a:noAutofit/>
          </a:bodyPr>
          <a:lstStyle/>
          <a:p>
            <a:r>
              <a:rPr lang="en-US" sz="3200" b="1" dirty="0" smtClean="0">
                <a:solidFill>
                  <a:srgbClr val="C00000"/>
                </a:solidFill>
                <a:effectLst>
                  <a:outerShdw blurRad="38100" dist="38100" dir="2700000" algn="tl">
                    <a:srgbClr val="000000">
                      <a:alpha val="43137"/>
                    </a:srgbClr>
                  </a:outerShdw>
                </a:effectLst>
              </a:rPr>
              <a:t>Conclusions:</a:t>
            </a:r>
            <a:endParaRPr lang="ru-RU" sz="32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000108"/>
            <a:ext cx="8429684" cy="5572164"/>
          </a:xfrm>
        </p:spPr>
        <p:txBody>
          <a:bodyPr>
            <a:normAutofit/>
          </a:bodyPr>
          <a:lstStyle/>
          <a:p>
            <a:r>
              <a:rPr lang="en-US" sz="2000" dirty="0" smtClean="0"/>
              <a:t>In the mid-term, the structure of EU-27-CIS foreign trade turnover will not get changed significantly. </a:t>
            </a:r>
            <a:endParaRPr lang="en-US" sz="2000" dirty="0" smtClean="0"/>
          </a:p>
          <a:p>
            <a:endParaRPr lang="en-US" sz="500" dirty="0" smtClean="0"/>
          </a:p>
          <a:p>
            <a:r>
              <a:rPr lang="en-US" sz="2000" dirty="0" smtClean="0"/>
              <a:t>CIS-EU </a:t>
            </a:r>
            <a:r>
              <a:rPr lang="en-US" sz="2000" dirty="0" smtClean="0"/>
              <a:t>trade flow will primarily consist of raw commodities. Its largest constituent will remain oil. </a:t>
            </a:r>
            <a:endParaRPr lang="en-US" sz="2000" dirty="0" smtClean="0"/>
          </a:p>
          <a:p>
            <a:endParaRPr lang="en-US" sz="500" dirty="0" smtClean="0"/>
          </a:p>
          <a:p>
            <a:r>
              <a:rPr lang="en-US" sz="2000" dirty="0" smtClean="0"/>
              <a:t>There </a:t>
            </a:r>
            <a:r>
              <a:rPr lang="en-US" sz="2000" dirty="0" smtClean="0"/>
              <a:t>will be also relevant (but not comparable to oil in their sizes) shares of pipeline gas, coal, petrochemicals and iron ore. </a:t>
            </a:r>
            <a:endParaRPr lang="en-US" sz="2000" dirty="0" smtClean="0"/>
          </a:p>
          <a:p>
            <a:endParaRPr lang="en-US" sz="500" dirty="0" smtClean="0"/>
          </a:p>
          <a:p>
            <a:r>
              <a:rPr lang="en-US" sz="2000" dirty="0" smtClean="0"/>
              <a:t>CIS </a:t>
            </a:r>
            <a:r>
              <a:rPr lang="en-US" sz="2000" dirty="0" smtClean="0"/>
              <a:t>deliveries would be mainly formed by Russia</a:t>
            </a:r>
            <a:r>
              <a:rPr lang="en-US" sz="2000" dirty="0" smtClean="0"/>
              <a:t>.</a:t>
            </a:r>
          </a:p>
          <a:p>
            <a:endParaRPr lang="en-US" sz="500" dirty="0" smtClean="0"/>
          </a:p>
          <a:p>
            <a:r>
              <a:rPr lang="en-US" sz="2000" dirty="0" smtClean="0"/>
              <a:t>Ukraine </a:t>
            </a:r>
            <a:r>
              <a:rPr lang="en-US" sz="2000" dirty="0" smtClean="0"/>
              <a:t>and Kazakhstan would also become big suppliers. </a:t>
            </a:r>
            <a:endParaRPr lang="en-US" sz="2000" dirty="0" smtClean="0"/>
          </a:p>
          <a:p>
            <a:endParaRPr lang="en-US" sz="500" dirty="0" smtClean="0"/>
          </a:p>
          <a:p>
            <a:r>
              <a:rPr lang="en-US" sz="2000" dirty="0" smtClean="0"/>
              <a:t>The </a:t>
            </a:r>
            <a:r>
              <a:rPr lang="en-US" sz="2000" dirty="0" smtClean="0"/>
              <a:t>main CIS importer among EU-27 countries will be Germany, followed by Italy. </a:t>
            </a:r>
            <a:endParaRPr lang="en-US" sz="2000" dirty="0" smtClean="0"/>
          </a:p>
          <a:p>
            <a:endParaRPr lang="en-US" sz="500" dirty="0" smtClean="0"/>
          </a:p>
          <a:p>
            <a:r>
              <a:rPr lang="en-US" sz="2000" dirty="0" smtClean="0"/>
              <a:t>The </a:t>
            </a:r>
            <a:r>
              <a:rPr lang="en-US" sz="2000" dirty="0" smtClean="0"/>
              <a:t>Netherlands and Poland will increase their shares in EU-27 imports from CIS countries </a:t>
            </a:r>
            <a:endParaRPr lang="ru-RU" sz="24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714380"/>
          </a:xfrm>
        </p:spPr>
        <p:txBody>
          <a:bodyPr>
            <a:noAutofit/>
          </a:bodyPr>
          <a:lstStyle/>
          <a:p>
            <a:r>
              <a:rPr lang="en-US" sz="3200" b="1" dirty="0" smtClean="0">
                <a:solidFill>
                  <a:srgbClr val="C00000"/>
                </a:solidFill>
                <a:effectLst>
                  <a:outerShdw blurRad="38100" dist="38100" dir="2700000" algn="tl">
                    <a:srgbClr val="000000">
                      <a:alpha val="43137"/>
                    </a:srgbClr>
                  </a:outerShdw>
                </a:effectLst>
              </a:rPr>
              <a:t>Conclusions </a:t>
            </a:r>
            <a:r>
              <a:rPr lang="en-US" sz="2400" b="1" dirty="0" smtClean="0">
                <a:solidFill>
                  <a:srgbClr val="C00000"/>
                </a:solidFill>
                <a:effectLst>
                  <a:outerShdw blurRad="38100" dist="38100" dir="2700000" algn="tl">
                    <a:srgbClr val="000000">
                      <a:alpha val="43137"/>
                    </a:srgbClr>
                  </a:outerShdw>
                </a:effectLst>
              </a:rPr>
              <a:t>(cont.)</a:t>
            </a:r>
            <a:r>
              <a:rPr lang="en-US" sz="3200" b="1" dirty="0" smtClean="0">
                <a:solidFill>
                  <a:srgbClr val="C00000"/>
                </a:solidFill>
                <a:effectLst>
                  <a:outerShdw blurRad="38100" dist="38100" dir="2700000" algn="tl">
                    <a:srgbClr val="000000">
                      <a:alpha val="43137"/>
                    </a:srgbClr>
                  </a:outerShdw>
                </a:effectLst>
              </a:rPr>
              <a:t>:</a:t>
            </a:r>
            <a:endParaRPr lang="ru-RU" sz="32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000108"/>
            <a:ext cx="8429684" cy="5572164"/>
          </a:xfrm>
        </p:spPr>
        <p:txBody>
          <a:bodyPr>
            <a:normAutofit/>
          </a:bodyPr>
          <a:lstStyle/>
          <a:p>
            <a:r>
              <a:rPr lang="en-US" sz="2400" dirty="0" smtClean="0"/>
              <a:t>Export of agricultural products from EU-27 to CIS countries will grow in the mid-term. </a:t>
            </a:r>
            <a:endParaRPr lang="en-US" sz="2400" dirty="0" smtClean="0"/>
          </a:p>
          <a:p>
            <a:endParaRPr lang="en-US" sz="600" dirty="0" smtClean="0"/>
          </a:p>
          <a:p>
            <a:r>
              <a:rPr lang="en-US" sz="2400" dirty="0" smtClean="0"/>
              <a:t>The </a:t>
            </a:r>
            <a:r>
              <a:rPr lang="en-US" sz="2400" dirty="0" smtClean="0"/>
              <a:t>growth will be caused by a number of reasons, particularly: </a:t>
            </a:r>
            <a:endParaRPr lang="en-US" sz="2400" dirty="0" smtClean="0"/>
          </a:p>
          <a:p>
            <a:pPr lvl="1"/>
            <a:r>
              <a:rPr lang="en-US" sz="2000" dirty="0" smtClean="0"/>
              <a:t>continuing </a:t>
            </a:r>
            <a:r>
              <a:rPr lang="en-US" sz="2000" dirty="0" smtClean="0"/>
              <a:t>liberalization of inter-regional trade within CIS, as well as a result of multilateral EU-CIS agreements; </a:t>
            </a:r>
            <a:endParaRPr lang="en-US" sz="2000" dirty="0" smtClean="0"/>
          </a:p>
          <a:p>
            <a:pPr lvl="1"/>
            <a:endParaRPr lang="en-US" sz="300" dirty="0" smtClean="0"/>
          </a:p>
          <a:p>
            <a:pPr lvl="1"/>
            <a:r>
              <a:rPr lang="en-US" sz="2000" dirty="0" smtClean="0"/>
              <a:t>Russia</a:t>
            </a:r>
            <a:r>
              <a:rPr lang="en-US" sz="2000" dirty="0" smtClean="0"/>
              <a:t>, which is the largest economy of the region, accessed to WTO; </a:t>
            </a:r>
            <a:endParaRPr lang="en-US" sz="2000" dirty="0" smtClean="0"/>
          </a:p>
          <a:p>
            <a:pPr lvl="1"/>
            <a:endParaRPr lang="en-US" sz="300" dirty="0" smtClean="0"/>
          </a:p>
          <a:p>
            <a:pPr lvl="1"/>
            <a:r>
              <a:rPr lang="en-US" sz="2000" dirty="0" smtClean="0"/>
              <a:t>low </a:t>
            </a:r>
            <a:r>
              <a:rPr lang="en-US" sz="2000" dirty="0" smtClean="0"/>
              <a:t>competitiveness of CIS domestic agricultural producers comparing to EU and US farmers, supported by their governments (especially in food production and high-level food processing where added value is the largest); </a:t>
            </a:r>
            <a:endParaRPr lang="en-US" sz="2000" dirty="0" smtClean="0"/>
          </a:p>
          <a:p>
            <a:pPr lvl="1"/>
            <a:endParaRPr lang="en-US" sz="300" dirty="0" smtClean="0"/>
          </a:p>
          <a:p>
            <a:pPr lvl="1"/>
            <a:r>
              <a:rPr lang="en-US" sz="2000" dirty="0" smtClean="0"/>
              <a:t>incomparably </a:t>
            </a:r>
            <a:r>
              <a:rPr lang="en-US" sz="2000" dirty="0" smtClean="0"/>
              <a:t>lower volumes of state support for domestic agricultural producers not only in CIS-countries, but even in Russia, that does not provide sufficient protection of inter-regional market and do not allow to develop effectively high-quality food processing and food production in CIS-countries.</a:t>
            </a:r>
            <a:endParaRPr lang="ru-RU"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714380"/>
          </a:xfrm>
        </p:spPr>
        <p:txBody>
          <a:bodyPr>
            <a:noAutofit/>
          </a:bodyPr>
          <a:lstStyle/>
          <a:p>
            <a:r>
              <a:rPr lang="en-US" sz="3200" b="1" dirty="0" smtClean="0">
                <a:solidFill>
                  <a:srgbClr val="C00000"/>
                </a:solidFill>
                <a:effectLst>
                  <a:outerShdw blurRad="38100" dist="38100" dir="2700000" algn="tl">
                    <a:srgbClr val="000000">
                      <a:alpha val="43137"/>
                    </a:srgbClr>
                  </a:outerShdw>
                </a:effectLst>
              </a:rPr>
              <a:t>Conclusions </a:t>
            </a:r>
            <a:r>
              <a:rPr lang="en-US" sz="2400" b="1" dirty="0" smtClean="0">
                <a:solidFill>
                  <a:srgbClr val="C00000"/>
                </a:solidFill>
                <a:effectLst>
                  <a:outerShdw blurRad="38100" dist="38100" dir="2700000" algn="tl">
                    <a:srgbClr val="000000">
                      <a:alpha val="43137"/>
                    </a:srgbClr>
                  </a:outerShdw>
                </a:effectLst>
              </a:rPr>
              <a:t>(cont.</a:t>
            </a:r>
            <a:r>
              <a:rPr lang="en-US" sz="2000" b="1" dirty="0" smtClean="0">
                <a:solidFill>
                  <a:srgbClr val="C00000"/>
                </a:solidFill>
                <a:effectLst>
                  <a:outerShdw blurRad="38100" dist="38100" dir="2700000" algn="tl">
                    <a:srgbClr val="000000">
                      <a:alpha val="43137"/>
                    </a:srgbClr>
                  </a:outerShdw>
                </a:effectLst>
              </a:rPr>
              <a:t>)</a:t>
            </a:r>
            <a:r>
              <a:rPr lang="en-US" sz="3200" b="1" dirty="0" smtClean="0">
                <a:solidFill>
                  <a:srgbClr val="C00000"/>
                </a:solidFill>
                <a:effectLst>
                  <a:outerShdw blurRad="38100" dist="38100" dir="2700000" algn="tl">
                    <a:srgbClr val="000000">
                      <a:alpha val="43137"/>
                    </a:srgbClr>
                  </a:outerShdw>
                </a:effectLst>
              </a:rPr>
              <a:t>:</a:t>
            </a:r>
            <a:endParaRPr lang="ru-RU" sz="32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000108"/>
            <a:ext cx="8429684" cy="5572164"/>
          </a:xfrm>
        </p:spPr>
        <p:txBody>
          <a:bodyPr>
            <a:normAutofit/>
          </a:bodyPr>
          <a:lstStyle/>
          <a:p>
            <a:r>
              <a:rPr lang="en-US" sz="2000" dirty="0" smtClean="0"/>
              <a:t>WTO and trade liberalization obviously bring a set of opportunities for an accessing country. </a:t>
            </a:r>
            <a:endParaRPr lang="en-US" sz="2000" dirty="0" smtClean="0"/>
          </a:p>
          <a:p>
            <a:endParaRPr lang="en-US" sz="500" dirty="0" smtClean="0"/>
          </a:p>
          <a:p>
            <a:r>
              <a:rPr lang="en-US" sz="2000" dirty="0" smtClean="0"/>
              <a:t>WTO </a:t>
            </a:r>
            <a:r>
              <a:rPr lang="en-US" sz="2000" dirty="0" smtClean="0"/>
              <a:t>is based on an equality of rights and obligations. </a:t>
            </a:r>
            <a:endParaRPr lang="en-US" sz="2000" dirty="0" smtClean="0"/>
          </a:p>
          <a:p>
            <a:endParaRPr lang="en-US" sz="500" dirty="0" smtClean="0"/>
          </a:p>
          <a:p>
            <a:r>
              <a:rPr lang="en-US" sz="2000" dirty="0" smtClean="0"/>
              <a:t>This </a:t>
            </a:r>
            <a:r>
              <a:rPr lang="en-US" sz="2000" dirty="0" smtClean="0"/>
              <a:t>means that EU countries are obliged to open their domestic markets for CIS agricultural and food products. </a:t>
            </a:r>
            <a:endParaRPr lang="en-US" sz="2000" dirty="0" smtClean="0"/>
          </a:p>
          <a:p>
            <a:endParaRPr lang="en-US" sz="500" dirty="0" smtClean="0"/>
          </a:p>
          <a:p>
            <a:r>
              <a:rPr lang="en-US" sz="2000" dirty="0" smtClean="0"/>
              <a:t>However</a:t>
            </a:r>
            <a:r>
              <a:rPr lang="en-US" sz="2000" dirty="0" smtClean="0"/>
              <a:t>, most of the CIS-countries, including Russia, cannot fully benefit from these opening opportunities. </a:t>
            </a:r>
            <a:endParaRPr lang="en-US" sz="2000" dirty="0" smtClean="0"/>
          </a:p>
          <a:p>
            <a:endParaRPr lang="en-US" sz="500" dirty="0" smtClean="0"/>
          </a:p>
          <a:p>
            <a:r>
              <a:rPr lang="en-US" sz="2000" dirty="0" smtClean="0"/>
              <a:t>The </a:t>
            </a:r>
            <a:r>
              <a:rPr lang="en-US" sz="2000" dirty="0" smtClean="0"/>
              <a:t>state is not able to support the massive expansion of domestic farmers to European markets. </a:t>
            </a:r>
            <a:endParaRPr lang="en-US" sz="2000" dirty="0" smtClean="0"/>
          </a:p>
          <a:p>
            <a:endParaRPr lang="en-US" sz="500" dirty="0" smtClean="0"/>
          </a:p>
          <a:p>
            <a:r>
              <a:rPr lang="en-US" sz="2000" dirty="0" smtClean="0"/>
              <a:t>Transition </a:t>
            </a:r>
            <a:r>
              <a:rPr lang="en-US" sz="2000" dirty="0" smtClean="0"/>
              <a:t>period can take long time. If CIS and Russia do not use new opportunities today, better times may not come at all.</a:t>
            </a:r>
            <a:endParaRPr lang="ru-RU" sz="2400"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28596" y="3571876"/>
            <a:ext cx="7858180" cy="1600200"/>
          </a:xfrm>
        </p:spPr>
        <p:txBody>
          <a:bodyPr>
            <a:noAutofit/>
          </a:bodyPr>
          <a:lstStyle/>
          <a:p>
            <a:pPr algn="l"/>
            <a:r>
              <a:rPr lang="en-US" sz="3200" b="1" dirty="0" smtClean="0">
                <a:solidFill>
                  <a:schemeClr val="tx1"/>
                </a:solidFill>
                <a:latin typeface="+mj-lt"/>
              </a:rPr>
              <a:t>Dr. Anna IVOLGA</a:t>
            </a:r>
          </a:p>
          <a:p>
            <a:pPr algn="l"/>
            <a:r>
              <a:rPr lang="en-US" sz="2400" b="1" dirty="0" smtClean="0">
                <a:solidFill>
                  <a:schemeClr val="tx1"/>
                </a:solidFill>
                <a:latin typeface="+mj-lt"/>
              </a:rPr>
              <a:t>Faculty </a:t>
            </a:r>
            <a:r>
              <a:rPr lang="en-US" sz="2400" b="1" dirty="0" smtClean="0">
                <a:solidFill>
                  <a:schemeClr val="tx1"/>
                </a:solidFill>
                <a:latin typeface="+mj-lt"/>
              </a:rPr>
              <a:t>of Social and Cultural Service and </a:t>
            </a:r>
            <a:r>
              <a:rPr lang="en-US" sz="2400" b="1" dirty="0" smtClean="0">
                <a:solidFill>
                  <a:schemeClr val="tx1"/>
                </a:solidFill>
                <a:latin typeface="+mj-lt"/>
              </a:rPr>
              <a:t>Tourism </a:t>
            </a:r>
          </a:p>
          <a:p>
            <a:pPr algn="l"/>
            <a:r>
              <a:rPr lang="en-US" sz="2400" b="1" dirty="0" smtClean="0">
                <a:solidFill>
                  <a:schemeClr val="tx1"/>
                </a:solidFill>
                <a:latin typeface="+mj-lt"/>
              </a:rPr>
              <a:t>Stavropol </a:t>
            </a:r>
            <a:r>
              <a:rPr lang="en-US" sz="2400" b="1" dirty="0" smtClean="0">
                <a:solidFill>
                  <a:schemeClr val="tx1"/>
                </a:solidFill>
                <a:latin typeface="+mj-lt"/>
              </a:rPr>
              <a:t>State Agrarian </a:t>
            </a:r>
            <a:r>
              <a:rPr lang="en-US" sz="2400" b="1" dirty="0" smtClean="0">
                <a:solidFill>
                  <a:schemeClr val="tx1"/>
                </a:solidFill>
                <a:latin typeface="+mj-lt"/>
              </a:rPr>
              <a:t>University </a:t>
            </a:r>
          </a:p>
          <a:p>
            <a:pPr algn="l"/>
            <a:r>
              <a:rPr lang="en-US" sz="2400" b="1" dirty="0" smtClean="0">
                <a:solidFill>
                  <a:schemeClr val="tx1"/>
                </a:solidFill>
                <a:latin typeface="+mj-lt"/>
              </a:rPr>
              <a:t>Stavropol, Russia</a:t>
            </a:r>
            <a:endParaRPr lang="ru-RU" sz="2400" b="1" dirty="0" smtClean="0">
              <a:solidFill>
                <a:schemeClr val="tx1"/>
              </a:solidFill>
              <a:latin typeface="+mj-lt"/>
            </a:endParaRPr>
          </a:p>
          <a:p>
            <a:pPr algn="l"/>
            <a:r>
              <a:rPr lang="en-US" sz="2400" b="1" dirty="0" smtClean="0">
                <a:solidFill>
                  <a:schemeClr val="tx1"/>
                </a:solidFill>
                <a:latin typeface="+mj-lt"/>
              </a:rPr>
              <a:t>tel</a:t>
            </a:r>
            <a:r>
              <a:rPr lang="en-US" sz="2400" b="1" dirty="0" smtClean="0">
                <a:solidFill>
                  <a:schemeClr val="tx1"/>
                </a:solidFill>
                <a:latin typeface="+mj-lt"/>
              </a:rPr>
              <a:t>.: +</a:t>
            </a:r>
            <a:r>
              <a:rPr lang="en-US" sz="2400" b="1" dirty="0" smtClean="0">
                <a:solidFill>
                  <a:schemeClr val="tx1"/>
                </a:solidFill>
                <a:latin typeface="+mj-lt"/>
              </a:rPr>
              <a:t>7-8652-355980</a:t>
            </a:r>
          </a:p>
          <a:p>
            <a:pPr algn="l"/>
            <a:r>
              <a:rPr lang="en-US" sz="2400" b="1" dirty="0" smtClean="0">
                <a:solidFill>
                  <a:schemeClr val="tx1"/>
                </a:solidFill>
                <a:latin typeface="+mj-lt"/>
              </a:rPr>
              <a:t>e-mail</a:t>
            </a:r>
            <a:r>
              <a:rPr lang="en-US" sz="2400" b="1" dirty="0" smtClean="0">
                <a:solidFill>
                  <a:schemeClr val="tx1"/>
                </a:solidFill>
                <a:latin typeface="+mj-lt"/>
              </a:rPr>
              <a:t>: </a:t>
            </a:r>
            <a:r>
              <a:rPr lang="en-US" sz="2400" b="1" dirty="0" smtClean="0">
                <a:solidFill>
                  <a:schemeClr val="tx1"/>
                </a:solidFill>
                <a:latin typeface="+mj-lt"/>
                <a:hlinkClick r:id="rId2"/>
              </a:rPr>
              <a:t>annya_iv@mail.ru</a:t>
            </a:r>
            <a:endParaRPr lang="ru-RU" sz="2400" b="1" dirty="0" smtClean="0">
              <a:solidFill>
                <a:schemeClr val="tx1"/>
              </a:solidFill>
              <a:latin typeface="+mj-lt"/>
            </a:endParaRPr>
          </a:p>
        </p:txBody>
      </p:sp>
      <p:sp>
        <p:nvSpPr>
          <p:cNvPr id="2" name="Заголовок 1"/>
          <p:cNvSpPr>
            <a:spLocks noGrp="1"/>
          </p:cNvSpPr>
          <p:nvPr>
            <p:ph type="ctrTitle"/>
          </p:nvPr>
        </p:nvSpPr>
        <p:spPr/>
        <p:txBody>
          <a:bodyPr>
            <a:noAutofit/>
          </a:bodyPr>
          <a:lstStyle/>
          <a:p>
            <a:r>
              <a:rPr sz="6600" smtClean="0">
                <a:effectLst>
                  <a:outerShdw blurRad="38100" dist="38100" dir="2700000" algn="tl">
                    <a:srgbClr val="000000">
                      <a:alpha val="43137"/>
                    </a:srgbClr>
                  </a:outerShdw>
                </a:effectLst>
              </a:rPr>
              <a:t>Thank you!</a:t>
            </a:r>
            <a:endParaRPr lang="ru-RU" sz="6600"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286388"/>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a:t>
            </a:r>
            <a:r>
              <a:rPr lang="en-US" sz="2400" b="1" dirty="0" smtClean="0">
                <a:solidFill>
                  <a:schemeClr val="tx1"/>
                </a:solidFill>
                <a:effectLst>
                  <a:outerShdw blurRad="38100" dist="38100" dir="2700000" algn="tl">
                    <a:srgbClr val="000000">
                      <a:alpha val="43137"/>
                    </a:srgbClr>
                  </a:outerShdw>
                </a:effectLst>
              </a:rPr>
              <a:t>1 </a:t>
            </a:r>
            <a:r>
              <a:rPr lang="en-US" sz="2400" b="1" dirty="0" smtClean="0">
                <a:solidFill>
                  <a:schemeClr val="tx1"/>
                </a:solidFill>
                <a:effectLst>
                  <a:outerShdw blurRad="38100" dist="38100" dir="2700000" algn="tl">
                    <a:srgbClr val="000000">
                      <a:alpha val="43137"/>
                    </a:srgbClr>
                  </a:outerShdw>
                </a:effectLst>
              </a:rPr>
              <a:t>– Interregional EU-27-CIS trade in 2001-2011, </a:t>
            </a:r>
            <a:r>
              <a:rPr lang="en-US" sz="2400" b="1" dirty="0" err="1" smtClean="0">
                <a:solidFill>
                  <a:schemeClr val="tx1"/>
                </a:solidFill>
                <a:effectLst>
                  <a:outerShdw blurRad="38100" dist="38100" dir="2700000" algn="tl">
                    <a:srgbClr val="000000">
                      <a:alpha val="43137"/>
                    </a:srgbClr>
                  </a:outerShdw>
                </a:effectLst>
              </a:rPr>
              <a:t>bln</a:t>
            </a:r>
            <a:r>
              <a:rPr lang="en-US" sz="2400" b="1" dirty="0" smtClean="0">
                <a:solidFill>
                  <a:schemeClr val="tx1"/>
                </a:solidFill>
                <a:effectLst>
                  <a:outerShdw blurRad="38100" dist="38100" dir="2700000" algn="tl">
                    <a:srgbClr val="000000">
                      <a:alpha val="43137"/>
                    </a:srgbClr>
                  </a:outerShdw>
                </a:effectLst>
              </a:rPr>
              <a:t>. </a:t>
            </a:r>
            <a:r>
              <a:rPr lang="ru-RU" sz="2400" b="1" dirty="0" smtClean="0">
                <a:solidFill>
                  <a:schemeClr val="tx1"/>
                </a:solidFill>
                <a:effectLst>
                  <a:outerShdw blurRad="38100" dist="38100" dir="2700000" algn="tl">
                    <a:srgbClr val="000000">
                      <a:alpha val="43137"/>
                    </a:srgbClr>
                  </a:outerShdw>
                </a:effectLst>
              </a:rPr>
              <a:t>€ </a:t>
            </a:r>
            <a:endParaRPr lang="ru-RU" sz="2400" b="1" dirty="0">
              <a:solidFill>
                <a:schemeClr val="tx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214282" y="214290"/>
            <a:ext cx="8715436" cy="550072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857256"/>
          </a:xfrm>
        </p:spPr>
        <p:txBody>
          <a:bodyPr>
            <a:noAutofit/>
          </a:bodyPr>
          <a:lstStyle/>
          <a:p>
            <a:r>
              <a:rPr lang="en-US" sz="3600" b="1" dirty="0" smtClean="0">
                <a:solidFill>
                  <a:srgbClr val="C00000"/>
                </a:solidFill>
                <a:effectLst>
                  <a:outerShdw blurRad="38100" dist="38100" dir="2700000" algn="tl">
                    <a:srgbClr val="000000">
                      <a:alpha val="43137"/>
                    </a:srgbClr>
                  </a:outerShdw>
                </a:effectLst>
              </a:rPr>
              <a:t>EU-27 imports from separate CIS countries:</a:t>
            </a:r>
            <a:endParaRPr lang="ru-RU" sz="36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285860"/>
            <a:ext cx="8572560" cy="5286412"/>
          </a:xfrm>
        </p:spPr>
        <p:txBody>
          <a:bodyPr>
            <a:normAutofit/>
          </a:bodyPr>
          <a:lstStyle/>
          <a:p>
            <a:r>
              <a:rPr lang="en-US" dirty="0" smtClean="0"/>
              <a:t>Russia’s share in the structure of foreign trade turnover between EU-27 and CIS countries remains significant, including the period of global economic recession and considering the non-membership WTO status of Russia until 2012</a:t>
            </a:r>
            <a:r>
              <a:rPr lang="en-US" dirty="0" smtClean="0"/>
              <a:t>.</a:t>
            </a:r>
          </a:p>
          <a:p>
            <a:endParaRPr lang="en-US" sz="500" dirty="0" smtClean="0"/>
          </a:p>
          <a:p>
            <a:r>
              <a:rPr lang="en-US" dirty="0" smtClean="0"/>
              <a:t>Russia’s </a:t>
            </a:r>
            <a:r>
              <a:rPr lang="en-US" dirty="0" smtClean="0"/>
              <a:t>share is 79% of EU-27 imports from CIS countries and 71% of EU-27 exports to CIS countries. </a:t>
            </a:r>
            <a:endParaRPr lang="en-US" dirty="0" smtClean="0"/>
          </a:p>
          <a:p>
            <a:endParaRPr lang="en-US" sz="500" dirty="0" smtClean="0"/>
          </a:p>
          <a:p>
            <a:r>
              <a:rPr lang="en-US" dirty="0" smtClean="0"/>
              <a:t>Structure </a:t>
            </a:r>
            <a:r>
              <a:rPr lang="en-US" dirty="0" smtClean="0"/>
              <a:t>of Russian export to EU is homogenous during last decades – over 78% Russian exports to EU-27 is mineral fuel (2011). </a:t>
            </a:r>
            <a:endParaRPr lang="ru-RU"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286388"/>
            <a:ext cx="8358246" cy="11430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Picture 2</a:t>
            </a:r>
            <a:r>
              <a:rPr lang="en-US" sz="2400" b="1" dirty="0" smtClean="0">
                <a:solidFill>
                  <a:schemeClr val="tx1"/>
                </a:solidFill>
                <a:effectLst>
                  <a:outerShdw blurRad="38100" dist="38100" dir="2700000" algn="tl">
                    <a:srgbClr val="000000">
                      <a:alpha val="43137"/>
                    </a:srgbClr>
                  </a:outerShdw>
                </a:effectLst>
              </a:rPr>
              <a:t> </a:t>
            </a:r>
            <a:r>
              <a:rPr lang="en-US" sz="2400" b="1" dirty="0" smtClean="0">
                <a:solidFill>
                  <a:schemeClr val="tx1"/>
                </a:solidFill>
                <a:effectLst>
                  <a:outerShdw blurRad="38100" dist="38100" dir="2700000" algn="tl">
                    <a:srgbClr val="000000">
                      <a:alpha val="43137"/>
                    </a:srgbClr>
                  </a:outerShdw>
                </a:effectLst>
              </a:rPr>
              <a:t>– Dynamics of EU-27 imports from some of the CIS countries in 2001-2011, %</a:t>
            </a:r>
            <a:endParaRPr lang="ru-RU" sz="2400" b="1" dirty="0">
              <a:solidFill>
                <a:schemeClr val="tx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srcRect/>
          <a:stretch>
            <a:fillRect/>
          </a:stretch>
        </p:blipFill>
        <p:spPr bwMode="auto">
          <a:xfrm>
            <a:off x="214282" y="285728"/>
            <a:ext cx="8778710" cy="52864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857256"/>
          </a:xfrm>
        </p:spPr>
        <p:txBody>
          <a:bodyPr>
            <a:noAutofit/>
          </a:bodyPr>
          <a:lstStyle/>
          <a:p>
            <a:r>
              <a:rPr lang="en-US" sz="3600" b="1" dirty="0" smtClean="0">
                <a:solidFill>
                  <a:srgbClr val="C00000"/>
                </a:solidFill>
                <a:effectLst>
                  <a:outerShdw blurRad="38100" dist="38100" dir="2700000" algn="tl">
                    <a:srgbClr val="000000">
                      <a:alpha val="43137"/>
                    </a:srgbClr>
                  </a:outerShdw>
                </a:effectLst>
              </a:rPr>
              <a:t>EU-27 exports to separate CIS countries:</a:t>
            </a:r>
            <a:endParaRPr lang="ru-RU" sz="36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285860"/>
            <a:ext cx="8572560" cy="5286412"/>
          </a:xfrm>
        </p:spPr>
        <p:txBody>
          <a:bodyPr>
            <a:normAutofit/>
          </a:bodyPr>
          <a:lstStyle/>
          <a:p>
            <a:r>
              <a:rPr lang="en-US" dirty="0" smtClean="0"/>
              <a:t>EU-27 exports to Russia is much more diversified, mainly consisting of machineries, equipments and transport vehicles (44% in 2011</a:t>
            </a:r>
            <a:r>
              <a:rPr lang="en-US" dirty="0" smtClean="0"/>
              <a:t>).</a:t>
            </a:r>
          </a:p>
          <a:p>
            <a:endParaRPr lang="en-US" sz="500" dirty="0" smtClean="0"/>
          </a:p>
          <a:p>
            <a:r>
              <a:rPr lang="en-US" dirty="0" smtClean="0"/>
              <a:t>During the same period of 2001-2011 the annual average increase of EU-27 exports to CIS countries was 13.9%. </a:t>
            </a:r>
            <a:endParaRPr lang="en-US" dirty="0" smtClean="0"/>
          </a:p>
          <a:p>
            <a:endParaRPr lang="en-US" sz="500" dirty="0" smtClean="0"/>
          </a:p>
          <a:p>
            <a:r>
              <a:rPr lang="en-US" dirty="0" smtClean="0"/>
              <a:t>The </a:t>
            </a:r>
            <a:r>
              <a:rPr lang="en-US" dirty="0" smtClean="0"/>
              <a:t>given increase was provided primarily by the growth of exports to Russia, Ukraine, Belarus and Kazakhstan.</a:t>
            </a:r>
            <a:endParaRPr lang="ru-RU"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179</TotalTime>
  <Words>4344</Words>
  <Application>Microsoft Office PowerPoint</Application>
  <PresentationFormat>Экран (4:3)</PresentationFormat>
  <Paragraphs>363</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Справедливость</vt:lpstr>
      <vt:lpstr>CURRENT STATE AND POST-CRISIS DEVELOPMENTS OF EU-V4-CIS TRADE:  PERSPECTIVE TOOLS TO ENSURE SUSTAINABILITY</vt:lpstr>
      <vt:lpstr>Main topics to be described:</vt:lpstr>
      <vt:lpstr>Introductory Provisions:</vt:lpstr>
      <vt:lpstr>International Trade in 2008-2011s:</vt:lpstr>
      <vt:lpstr>EU-CIS Trade in 2008-2011s:</vt:lpstr>
      <vt:lpstr>Picture 1 – Interregional EU-27-CIS trade in 2001-2011, bln. € </vt:lpstr>
      <vt:lpstr>EU-27 imports from separate CIS countries:</vt:lpstr>
      <vt:lpstr>Picture 2 – Dynamics of EU-27 imports from some of the CIS countries in 2001-2011, %</vt:lpstr>
      <vt:lpstr>EU-27 exports to separate CIS countries:</vt:lpstr>
      <vt:lpstr>Picture 3 – Dynamics of EU-27 exports to some of the CIS countries in 2001-2011, %</vt:lpstr>
      <vt:lpstr>World Trade in Agricultural Products:</vt:lpstr>
      <vt:lpstr>Picture 4 – World export and import of agricultural products in 2008-2011, bln. € </vt:lpstr>
      <vt:lpstr>World Trade in Agricultural Products (cont.):</vt:lpstr>
      <vt:lpstr>Picture 5 – World main exporters of agricultural products in 2011, bln. $ </vt:lpstr>
      <vt:lpstr>Picture 6 – World main net-exporters of agricultural products in 2011, bln. $ </vt:lpstr>
      <vt:lpstr>World Trade in Agricultural Products (cont.):</vt:lpstr>
      <vt:lpstr>Picture 7 – World main importers of agricultural products in 2011, bln. $ </vt:lpstr>
      <vt:lpstr>Picture 8 – World main net-importers of agricultural products in 2011, bln. $ </vt:lpstr>
      <vt:lpstr>World Wheat Market (exports):</vt:lpstr>
      <vt:lpstr>Picture 9 – Main wheat exporters in 2011, million ton</vt:lpstr>
      <vt:lpstr>World Wheat Market (imports):</vt:lpstr>
      <vt:lpstr>Picture 10 – Main wheat importers in 2011, million ton</vt:lpstr>
      <vt:lpstr>World Corn Market (exports):</vt:lpstr>
      <vt:lpstr>Picture 11 – Main corn exporters in 2011, million ton</vt:lpstr>
      <vt:lpstr>World Corn Market (imports):</vt:lpstr>
      <vt:lpstr>Picture 12 – Main corn importers in 2011, million ton</vt:lpstr>
      <vt:lpstr>World Sugar Market (exports):</vt:lpstr>
      <vt:lpstr>Picture 13 – Main sugar exporters in 2011, million ton</vt:lpstr>
      <vt:lpstr>World Sugar Market (imports):</vt:lpstr>
      <vt:lpstr>Picture 14 – Main sugar importers in 2011, million ton</vt:lpstr>
      <vt:lpstr>EU-27 Trade in Agricultural Products:</vt:lpstr>
      <vt:lpstr>Picture 15 – Dynamics of agricultural exports and imports  by EU-27, bln. €</vt:lpstr>
      <vt:lpstr>EU-27 Trade in Agricultural Products (cont.):</vt:lpstr>
      <vt:lpstr>EU-27 Trade in Agricultural Products (cont.):</vt:lpstr>
      <vt:lpstr>Picture 16 – Dynamics of share of EU-27 in world agricultural trade, %</vt:lpstr>
      <vt:lpstr>WTO membership influences for development  of trade in agricultural products:</vt:lpstr>
      <vt:lpstr>Kazakhstan:</vt:lpstr>
      <vt:lpstr>Ukraine:</vt:lpstr>
      <vt:lpstr>Ukraine (cont.):</vt:lpstr>
      <vt:lpstr>Picture 17 – Ukraine’s trade in agricultural products in 2002-2011, bln. $</vt:lpstr>
      <vt:lpstr>Kyrgyzstan:</vt:lpstr>
      <vt:lpstr>Georgia:</vt:lpstr>
      <vt:lpstr>Moldova:</vt:lpstr>
      <vt:lpstr>Russia’s accession to WTO: main threats &amp; opportunities</vt:lpstr>
      <vt:lpstr>Russia’s accession to WTO: main threats &amp; opportunities (cont.)</vt:lpstr>
      <vt:lpstr>Picture 18 –Volumes of state support for domestic agriculture, agreed by Russia upon its accession to WTO, bln. $</vt:lpstr>
      <vt:lpstr>Russia’s accession to WTO: main threats &amp; opportunities (cont.)</vt:lpstr>
      <vt:lpstr>Picture 19 –Comparison of Amber Box support volumes in Russia and WTO countries in 2011</vt:lpstr>
      <vt:lpstr>Main problems of developing country on the way to trade integration: </vt:lpstr>
      <vt:lpstr>Conclusions:</vt:lpstr>
      <vt:lpstr>Conclusions (cont.):</vt:lpstr>
      <vt:lpstr>Conclusions (cont.):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STATE AND POST-CRISIS DEVELOPMENTS OF EU-V4-CIS TRADE:  PERSPECTIVE TOOLS TO ENSURE SUSTAINABILITY</dc:title>
  <dc:creator>Erohin.V</dc:creator>
  <cp:lastModifiedBy>Erohin.V</cp:lastModifiedBy>
  <cp:revision>52</cp:revision>
  <dcterms:created xsi:type="dcterms:W3CDTF">2013-06-18T06:55:42Z</dcterms:created>
  <dcterms:modified xsi:type="dcterms:W3CDTF">2013-06-18T09:55:05Z</dcterms:modified>
</cp:coreProperties>
</file>