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7">
  <p:sldMasterIdLst>
    <p:sldMasterId id="2147483648" r:id="rId1"/>
  </p:sldMasterIdLst>
  <p:sldIdLst>
    <p:sldId id="256" r:id="rId2"/>
    <p:sldId id="262" r:id="rId3"/>
    <p:sldId id="263" r:id="rId4"/>
    <p:sldId id="267" r:id="rId5"/>
    <p:sldId id="268" r:id="rId6"/>
    <p:sldId id="270" r:id="rId7"/>
    <p:sldId id="271" r:id="rId8"/>
    <p:sldId id="272" r:id="rId9"/>
    <p:sldId id="273" r:id="rId10"/>
    <p:sldId id="274" r:id="rId11"/>
    <p:sldId id="275" r:id="rId12"/>
    <p:sldId id="276" r:id="rId13"/>
    <p:sldId id="277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86DD6-31BB-453F-B73C-0CD0F511EA0E}" type="datetimeFigureOut">
              <a:rPr lang="ru-RU" smtClean="0"/>
              <a:pPr/>
              <a:t>21.06.2013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9722-6A7B-41A2-BD82-931EB13EF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86DD6-31BB-453F-B73C-0CD0F511EA0E}" type="datetimeFigureOut">
              <a:rPr lang="ru-RU" smtClean="0"/>
              <a:pPr/>
              <a:t>21.06.2013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9722-6A7B-41A2-BD82-931EB13EF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86DD6-31BB-453F-B73C-0CD0F511EA0E}" type="datetimeFigureOut">
              <a:rPr lang="ru-RU" smtClean="0"/>
              <a:pPr/>
              <a:t>21.06.2013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9722-6A7B-41A2-BD82-931EB13EF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86DD6-31BB-453F-B73C-0CD0F511EA0E}" type="datetimeFigureOut">
              <a:rPr lang="ru-RU" smtClean="0"/>
              <a:pPr/>
              <a:t>21.06.2013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9722-6A7B-41A2-BD82-931EB13EF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86DD6-31BB-453F-B73C-0CD0F511EA0E}" type="datetimeFigureOut">
              <a:rPr lang="ru-RU" smtClean="0"/>
              <a:pPr/>
              <a:t>21.06.2013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9722-6A7B-41A2-BD82-931EB13EF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86DD6-31BB-453F-B73C-0CD0F511EA0E}" type="datetimeFigureOut">
              <a:rPr lang="ru-RU" smtClean="0"/>
              <a:pPr/>
              <a:t>21.06.2013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9722-6A7B-41A2-BD82-931EB13EF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86DD6-31BB-453F-B73C-0CD0F511EA0E}" type="datetimeFigureOut">
              <a:rPr lang="ru-RU" smtClean="0"/>
              <a:pPr/>
              <a:t>21.06.2013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9722-6A7B-41A2-BD82-931EB13EF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86DD6-31BB-453F-B73C-0CD0F511EA0E}" type="datetimeFigureOut">
              <a:rPr lang="ru-RU" smtClean="0"/>
              <a:pPr/>
              <a:t>21.06.2013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9722-6A7B-41A2-BD82-931EB13EF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86DD6-31BB-453F-B73C-0CD0F511EA0E}" type="datetimeFigureOut">
              <a:rPr lang="ru-RU" smtClean="0"/>
              <a:pPr/>
              <a:t>21.06.2013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9722-6A7B-41A2-BD82-931EB13EF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86DD6-31BB-453F-B73C-0CD0F511EA0E}" type="datetimeFigureOut">
              <a:rPr lang="ru-RU" smtClean="0"/>
              <a:pPr/>
              <a:t>21.06.2013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9722-6A7B-41A2-BD82-931EB13EF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86DD6-31BB-453F-B73C-0CD0F511EA0E}" type="datetimeFigureOut">
              <a:rPr lang="ru-RU" smtClean="0"/>
              <a:pPr/>
              <a:t>21.06.2013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9722-6A7B-41A2-BD82-931EB13EF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E86DD6-31BB-453F-B73C-0CD0F511EA0E}" type="datetimeFigureOut">
              <a:rPr lang="ru-RU" smtClean="0"/>
              <a:pPr/>
              <a:t>21.06.2013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9722-6A7B-41A2-BD82-931EB13EF6A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drillmat.ru/production/bentonit/production/bentonit/4.html" TargetMode="Externa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drillmat.ru/production/bentonit/production/bentonit/5.html" TargetMode="Externa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drillmat.ru/production/bentonit/5.html" TargetMode="Externa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drillmat.ru/production/bentonit/production/bentonit/2.html" TargetMode="Externa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drillmat.ru/production/bentonit/production/bentonit/3.html" TargetMode="Externa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drillmat.ru/production/bentonit/production/bentonit/4.html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42976" y="1357298"/>
            <a:ext cx="750099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ТЕХНОЛОГИЧЕСКИЕ И ФИЗИКО-ХИМИЧЕСКИЕ СВОЙСТВА НОВЫХ КОРМОВЫХ ДОБАВОК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0" y="0"/>
            <a:ext cx="9144000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 bmk="4">
                <a:ln>
                  <a:noFill/>
                </a:ln>
                <a:solidFill>
                  <a:srgbClr val="80808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  <a:hlinkClick r:id="rId2"/>
              </a:rPr>
              <a:t>Бентонит для щитовой проходки тоннелей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При строительстве тоннелей в сложных инженерно-геологических условиях (плывунные неустойчивые грунты, значительное давление грунтовых вод и др.) используются проходческие комплексы с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гидропригрузом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В таких комплексах в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призабойную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область под давлением нагнетается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бентонитовый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раствор, что позволяет поддерживать забой в стабильном состоянии. Разработанная порода, измельченная до состояния пульпы, отводится вместе с бентонитом по трубопроводу. В сепарационной установке происходит отделение породы и рекультивация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бентонитового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раствора, который в дальнейшем возвращается в камеру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гидропригруза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Рецептура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бентонитового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раствора по результатам лабораторного анализа может корректироваться в зависимости от условий проходки и характеристик грунтов.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808080"/>
              </a:solidFill>
              <a:effectLst/>
              <a:latin typeface="Verdana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Глинопорошки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для приготовления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бентонитовых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растворов, используемых в щитовой проходке, должны отвечать по качеству самым высоким требованиям, так как это связано в первую очередь с надежностью функционирования весьма дорогостоящего проходческого комплекса.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0" y="0"/>
            <a:ext cx="9144000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 bmk="5">
                <a:ln>
                  <a:noFill/>
                </a:ln>
                <a:solidFill>
                  <a:srgbClr val="80808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  <a:hlinkClick r:id="rId2"/>
              </a:rPr>
              <a:t>Бентонит для формовочных смесей в литейном производстве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Глинопорошки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бентонитовые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нашли широкое применение в литейном производстве в качестве минерального связующего материала в формовочных смесях. При этом используется склеивающая способность глины. Из таких формовочных смесей, состоящих в основном из песка и глины, изготавливаются формы для отливок ответственного назначения из черных и цветных металлов.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808080"/>
              </a:solidFill>
              <a:effectLst/>
              <a:latin typeface="Verdana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Формовочные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глинопорошки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должны обладать достаточной прочностью, связующей способностью и термохимической устойчивостью, что обеспечит получение качественных форм и бездефектных отливок.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0" y="357166"/>
            <a:ext cx="914400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857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Основными показателями качества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/>
              </a:rPr>
              <a:t>формовочных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/>
              </a:rPr>
              <a:t>бентонитовых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/>
              </a:rPr>
              <a:t> порошков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являются: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предел прочности при сжатии во влажном состоянии;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предел прочности при разрыве в зоне конденсации влаги;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термическая устойчивость;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коллоидальность.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Применение для формовочных смесей качественного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бентопорошка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обеспечивает снижение его расхода, а также улучшает технико-экономические показатели работы литейных цехов в виду снижения объема выбраковки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142844" y="214290"/>
            <a:ext cx="9001156" cy="1846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Контрольные вопросы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kk-KZ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Что  такое бентонит?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kk-KZ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Для чего применяют бентониты?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kk-KZ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Для чего используются бентониты в литейном производстве?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"/>
            <a:ext cx="91440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15 лекция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2400" b="1" dirty="0" smtClean="0">
                <a:latin typeface="Times New Roman" pitchFamily="18" charset="0"/>
                <a:cs typeface="Times New Roman" pitchFamily="18" charset="0"/>
              </a:rPr>
              <a:t>Тема: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Бентониты и их характеристика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24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2400" b="1" dirty="0" smtClean="0">
                <a:latin typeface="Times New Roman" pitchFamily="18" charset="0"/>
                <a:cs typeface="Times New Roman" pitchFamily="18" charset="0"/>
              </a:rPr>
              <a:t>Ключевые слова:</a:t>
            </a:r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 бентонит, бурение, вязкость, кормовая добавка.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2400" b="1" dirty="0" smtClean="0">
                <a:latin typeface="Times New Roman" pitchFamily="18" charset="0"/>
                <a:cs typeface="Times New Roman" pitchFamily="18" charset="0"/>
              </a:rPr>
              <a:t>Цель лекции:</a:t>
            </a:r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 Ознакомление и освоение с бентонитами и их характеристикой, а также физико-химическими свойствами.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24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0" y="142852"/>
            <a:ext cx="9144000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kk-KZ" sz="2400" b="1" dirty="0" smtClean="0">
                <a:latin typeface="Times New Roman" pitchFamily="18" charset="0"/>
                <a:cs typeface="Times New Roman" pitchFamily="18" charset="0"/>
              </a:rPr>
              <a:t>Тезис лекции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Бентонит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– это глина, в которой содержится не менее 70% монтмориллонита (высокодисперсный слоистый алюмосиликат). Особенность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кристалло-химического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строения бентонита обуславливает наличие на его поверхности ионообменных катионов, в значительной степени определяющих его химические и физические свойства как минерала. 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Избыточный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отрицательный заряд, компенсирующий обменные катионы межслоевого пространства монтмориллонита, обуславливают высокую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гидрофильность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бентонита. При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затворении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бентонита водой она проникает в межслоевое пространство монтмориллонита,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гидратирует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его и вызывает набухание. При дальнейшем разбавлении водой бентонит образует устойчивую вязкую суспензию с выраженными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тиксотропными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свойствами. Кроме того, монтмориллонит обладает высокими адсорбционными свойствами.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144000" cy="6740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Благодаря отмеченным выше свойствам, бентонит нашел широкое применение как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вязко-гелеобразователь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понизитель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фильтрации в приготовлении буровых растворов для бурения скважин, как связующий материал в литейных формовочных смесях, а также как гидроизоляционный и адсорбционный материал. 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Бентонит, в котором главным обменным катионом является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Na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получил название натриевого или щелочного бентонита. Бентонит, в котором в обменных катионах преобладает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Ca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получил название кальциевого бентонита. Наиболее распространенными в природе являются кальциевые бентониты. Однако, при необходимости преобразование кальциевых бентонитов в натриевые можно выполнить путем их обработки натриевыми солями.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Глины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содержащие монтмориллонита менее 70%, или у которых вместо монтмориллонита содержится какой-либо другой минерал из группы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смектитов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относятся к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бентонитоподобным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глинам или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бентоноидам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just"/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0" y="285728"/>
            <a:ext cx="9144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x-none" sz="2400" b="1" smtClean="0">
                <a:latin typeface="Times New Roman" pitchFamily="18" charset="0"/>
                <a:cs typeface="Times New Roman" pitchFamily="18" charset="0"/>
              </a:rPr>
              <a:t>Типовой химический состав бентонита (%)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857222" y="1142983"/>
          <a:ext cx="7072364" cy="5214975"/>
        </p:xfrm>
        <a:graphic>
          <a:graphicData uri="http://schemas.openxmlformats.org/drawingml/2006/table">
            <a:tbl>
              <a:tblPr/>
              <a:tblGrid>
                <a:gridCol w="1768091"/>
                <a:gridCol w="1768091"/>
                <a:gridCol w="1768091"/>
                <a:gridCol w="1768091"/>
              </a:tblGrid>
              <a:tr h="104299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Al</a:t>
                      </a:r>
                      <a:r>
                        <a:rPr lang="ru-RU" sz="2400" baseline="-25000" dirty="0">
                          <a:latin typeface="Times New Roman"/>
                          <a:ea typeface="Times New Roman"/>
                        </a:rPr>
                        <a:t>2</a:t>
                      </a: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O</a:t>
                      </a:r>
                      <a:r>
                        <a:rPr lang="ru-RU" sz="2400" baseline="-25000" dirty="0">
                          <a:latin typeface="Times New Roman"/>
                          <a:ea typeface="Times New Roman"/>
                        </a:rPr>
                        <a:t>3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28575" marR="28575" marT="28575" marB="2857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16,6</a:t>
                      </a:r>
                    </a:p>
                  </a:txBody>
                  <a:tcPr marL="28575" marR="28575" marT="28575" marB="2857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K</a:t>
                      </a:r>
                      <a:r>
                        <a:rPr lang="ru-RU" sz="2400" baseline="-25000">
                          <a:latin typeface="Times New Roman"/>
                          <a:ea typeface="Times New Roman"/>
                        </a:rPr>
                        <a:t>2</a:t>
                      </a:r>
                      <a:r>
                        <a:rPr lang="ru-RU" sz="2400">
                          <a:latin typeface="Times New Roman"/>
                          <a:ea typeface="Times New Roman"/>
                        </a:rPr>
                        <a:t>O</a:t>
                      </a:r>
                    </a:p>
                  </a:txBody>
                  <a:tcPr marL="28575" marR="28575" marT="28575" marB="2857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0,92</a:t>
                      </a:r>
                    </a:p>
                  </a:txBody>
                  <a:tcPr marL="28575" marR="28575" marT="28575" marB="2857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4299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SiO</a:t>
                      </a:r>
                      <a:r>
                        <a:rPr lang="ru-RU" sz="2400" baseline="-25000">
                          <a:latin typeface="Times New Roman"/>
                          <a:ea typeface="Times New Roman"/>
                        </a:rPr>
                        <a:t>2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28575" marR="28575" marT="28575" marB="2857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52,30</a:t>
                      </a:r>
                    </a:p>
                  </a:txBody>
                  <a:tcPr marL="28575" marR="28575" marT="28575" marB="2857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Na</a:t>
                      </a:r>
                      <a:r>
                        <a:rPr lang="ru-RU" sz="2400" baseline="-25000">
                          <a:latin typeface="Times New Roman"/>
                          <a:ea typeface="Times New Roman"/>
                        </a:rPr>
                        <a:t>2</a:t>
                      </a:r>
                      <a:r>
                        <a:rPr lang="ru-RU" sz="2400">
                          <a:latin typeface="Times New Roman"/>
                          <a:ea typeface="Times New Roman"/>
                        </a:rPr>
                        <a:t>O</a:t>
                      </a:r>
                    </a:p>
                  </a:txBody>
                  <a:tcPr marL="28575" marR="28575" marT="28575" marB="2857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1,92</a:t>
                      </a:r>
                    </a:p>
                  </a:txBody>
                  <a:tcPr marL="28575" marR="28575" marT="28575" marB="2857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4299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TiO</a:t>
                      </a:r>
                      <a:r>
                        <a:rPr lang="ru-RU" sz="2400" baseline="-25000">
                          <a:latin typeface="Times New Roman"/>
                          <a:ea typeface="Times New Roman"/>
                        </a:rPr>
                        <a:t>2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28575" marR="28575" marT="28575" marB="2857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0,97</a:t>
                      </a:r>
                    </a:p>
                  </a:txBody>
                  <a:tcPr marL="28575" marR="28575" marT="28575" marB="2857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P</a:t>
                      </a:r>
                      <a:r>
                        <a:rPr lang="ru-RU" sz="2400" baseline="-25000" dirty="0">
                          <a:latin typeface="Times New Roman"/>
                          <a:ea typeface="Times New Roman"/>
                        </a:rPr>
                        <a:t>2</a:t>
                      </a: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O</a:t>
                      </a:r>
                      <a:r>
                        <a:rPr lang="ru-RU" sz="2400" baseline="-25000" dirty="0">
                          <a:latin typeface="Times New Roman"/>
                          <a:ea typeface="Times New Roman"/>
                        </a:rPr>
                        <a:t>5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28575" marR="28575" marT="28575" marB="2857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0,12</a:t>
                      </a:r>
                    </a:p>
                  </a:txBody>
                  <a:tcPr marL="28575" marR="28575" marT="28575" marB="2857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4299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CaO</a:t>
                      </a:r>
                      <a:r>
                        <a:rPr lang="ru-RU" sz="2400" baseline="-25000">
                          <a:latin typeface="Times New Roman"/>
                          <a:ea typeface="Times New Roman"/>
                        </a:rPr>
                        <a:t>2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28575" marR="28575" marT="28575" marB="2857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5,49</a:t>
                      </a:r>
                    </a:p>
                  </a:txBody>
                  <a:tcPr marL="28575" marR="28575" marT="28575" marB="2857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 err="1">
                          <a:latin typeface="Times New Roman"/>
                          <a:ea typeface="Times New Roman"/>
                        </a:rPr>
                        <a:t>MgO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28575" marR="28575" marT="28575" marB="2857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3,05</a:t>
                      </a:r>
                    </a:p>
                  </a:txBody>
                  <a:tcPr marL="28575" marR="28575" marT="28575" marB="2857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4299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Fe</a:t>
                      </a:r>
                      <a:r>
                        <a:rPr lang="ru-RU" sz="2400" baseline="-25000">
                          <a:latin typeface="Times New Roman"/>
                          <a:ea typeface="Times New Roman"/>
                        </a:rPr>
                        <a:t>2</a:t>
                      </a:r>
                      <a:r>
                        <a:rPr lang="ru-RU" sz="2400">
                          <a:latin typeface="Times New Roman"/>
                          <a:ea typeface="Times New Roman"/>
                        </a:rPr>
                        <a:t>O</a:t>
                      </a:r>
                      <a:r>
                        <a:rPr lang="ru-RU" sz="2400" baseline="-25000">
                          <a:latin typeface="Times New Roman"/>
                          <a:ea typeface="Times New Roman"/>
                        </a:rPr>
                        <a:t>3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28575" marR="28575" marT="28575" marB="2857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5,3</a:t>
                      </a:r>
                    </a:p>
                  </a:txBody>
                  <a:tcPr marL="28575" marR="28575" marT="28575" marB="2857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S</a:t>
                      </a:r>
                    </a:p>
                  </a:txBody>
                  <a:tcPr marL="28575" marR="28575" marT="28575" marB="2857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0,38</a:t>
                      </a:r>
                    </a:p>
                  </a:txBody>
                  <a:tcPr marL="28575" marR="28575" marT="28575" marB="2857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0" y="0"/>
            <a:ext cx="9144000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</a:t>
            </a:r>
            <a:r>
              <a:rPr kumimoji="0" lang="ru-RU" sz="2400" b="1" i="0" u="none" strike="noStrike" cap="none" normalizeH="0" baseline="0" dirty="0" smtClean="0" bmk="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ентонит в бурении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80808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Бентониты в бурении используются для приготовления буровых растворов, обеспечивающих удаление обломков разбуриваемых пород из забоя. Свойства бурового раствора при этом в значительной степени определяют эффективность бурения.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80808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Поэтому технико-эксплуатационные свойства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бентонитового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порошка оценивается через качественные показатели именно буровой суспензии, основными из которых являются: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80808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Выход раствора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это интегральный показатель качества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глинопорошка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зависящий от технологии помола и модификации порошка, а также минералогического и химического состава. Выход раствора определяет расход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бентпорошка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для приготовления бурового раствора требуемого качества.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0" y="214290"/>
            <a:ext cx="9144000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Вязкость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определяется концентрацией, качеством и степенью гидратации взвешенных частиц; характеризует подъемную силу бурового раствора.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80808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Условная вязкость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характеризует гидравлическое сопротивление бурового раствора течению.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80808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Пластическая вязкость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определяет составляющую сопротивления течению жидкости, вызванную механическим трением.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80808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Предельное динамическое напряжение сдвига (точка </a:t>
            </a:r>
            <a:r>
              <a:rPr kumimoji="0" lang="ru-RU" sz="2000" b="1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Йелда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определяет составляющую сопротивления течению жидкости, вызванную электрохимическими силами взаимодействия в буровой суспензии.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80808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Показатель фильтрации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характеризует способность раствора отфильтровываться на стенках скважины.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80808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Толщина фильтрационной корки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определяет способность бурового раствора создавать малопроницаемую корку на стенках скважины.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80808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Для приготовления буровых растворов применяются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бентопорошки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российского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/>
              </a:rPr>
              <a:t>стандарта (ТУ 2164-002-00136716-01)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а также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/>
              </a:rPr>
              <a:t>стандарта API (ТУ 5751-001-78035873-05)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0" y="0"/>
            <a:ext cx="9144000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 bmk="2">
                <a:ln>
                  <a:noFill/>
                </a:ln>
                <a:solidFill>
                  <a:srgbClr val="80808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  <a:hlinkClick r:id="rId2"/>
              </a:rPr>
              <a:t>Бентонит для горизонтально-направленного бурения (горизонтально направленном бурении ГНБ)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Бентонитовые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порошки для бестраншейного строительства позволяют при прокладке коммуникаций методом ГНБ преодолеть проблемы, порождаемые характеристиками грунта (крупнозернистый песок, липкая глина и др.), а также особенностями самого способа проходки. Основу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глинопорошка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для ГНБ составляет высококачественный бентонит, переработанный по специальной технологии с добавлением особых реагентов.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808080"/>
              </a:solidFill>
              <a:effectLst/>
              <a:latin typeface="Verdana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Применение в бестраншейном строительстве специальных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бентопорошков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позволяет значительно сократить время выполнения работ по прокладке коммуникаций.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0" y="0"/>
            <a:ext cx="9144000" cy="5324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857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2000" b="1" i="0" u="none" strike="noStrike" cap="none" normalizeH="0" baseline="0" dirty="0" smtClean="0" bmk="3">
                <a:ln>
                  <a:noFill/>
                </a:ln>
                <a:solidFill>
                  <a:srgbClr val="80808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/>
              </a:rPr>
              <a:t>Бентонит для строительства сооружений способом «стена в грунте»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 строительстве сооружений, находящихся ниже уровня грунтовых вод, применяется метод «стена в грунте». Для этого в грунте делается выработка прямоугольной формы требуемого размера, которая заполняется глинистым раствором, приготовленном на основе специального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бентонитового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порошка и укрепляется арматурным каркасом. Затем производится бетонирование выработки с одновременным вытеснением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бентонитового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раствора, который в дальнейшем используется для регенерации и повторного применения.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80808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Такая конструкция может служить несущим фундаментом, стеной для подземного сооружения, а также противофильтрационной завесой, исключающей доступ грунтовых вод в заглубленное эксплуатируемое сооружение.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80808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Если «стена в грунте» не армируется, то она в этом случае представляет собой противофильтрационную диафрагму, которая может применяться для: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80808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защиты подземных и поверхностных вод от загрязнения;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80808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защиты карьеров и шахт от подземных вод;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80808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организации мест складирования (захоронения) экологически опасных отходов.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393</Words>
  <Application>Microsoft Office PowerPoint</Application>
  <PresentationFormat>Экран (4:3)</PresentationFormat>
  <Paragraphs>70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03</dc:creator>
  <cp:lastModifiedBy>03</cp:lastModifiedBy>
  <cp:revision>17</cp:revision>
  <dcterms:created xsi:type="dcterms:W3CDTF">2013-06-21T03:00:42Z</dcterms:created>
  <dcterms:modified xsi:type="dcterms:W3CDTF">2013-06-21T05:01:58Z</dcterms:modified>
</cp:coreProperties>
</file>